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 id="265" r:id="rId4"/>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14" autoAdjust="0"/>
    <p:restoredTop sz="94660"/>
  </p:normalViewPr>
  <p:slideViewPr>
    <p:cSldViewPr snapToGrid="0">
      <p:cViewPr varScale="1">
        <p:scale>
          <a:sx n="125" d="100"/>
          <a:sy n="125" d="100"/>
        </p:scale>
        <p:origin x="7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76A0E09-7C66-4A36-9BE6-607329BA109B}" type="datetimeFigureOut">
              <a:rPr lang="en-NZ" smtClean="0"/>
              <a:t>1/12/2021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29890813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6A0E09-7C66-4A36-9BE6-607329BA109B}" type="datetimeFigureOut">
              <a:rPr lang="en-NZ" smtClean="0"/>
              <a:t>1/12/2021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1993622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6A0E09-7C66-4A36-9BE6-607329BA109B}" type="datetimeFigureOut">
              <a:rPr lang="en-NZ" smtClean="0"/>
              <a:t>1/12/2021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2455033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6A0E09-7C66-4A36-9BE6-607329BA109B}" type="datetimeFigureOut">
              <a:rPr lang="en-NZ" smtClean="0"/>
              <a:t>1/12/2021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223574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B76A0E09-7C66-4A36-9BE6-607329BA109B}" type="datetimeFigureOut">
              <a:rPr lang="en-NZ" smtClean="0"/>
              <a:t>1/12/2021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15196529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76A0E09-7C66-4A36-9BE6-607329BA109B}" type="datetimeFigureOut">
              <a:rPr lang="en-NZ" smtClean="0"/>
              <a:t>1/12/2021</a:t>
            </a:fld>
            <a:endParaRPr lang="en-NZ"/>
          </a:p>
        </p:txBody>
      </p:sp>
      <p:sp>
        <p:nvSpPr>
          <p:cNvPr id="9" name="Footer Placeholder 8"/>
          <p:cNvSpPr>
            <a:spLocks noGrp="1"/>
          </p:cNvSpPr>
          <p:nvPr>
            <p:ph type="ftr" sz="quarter" idx="11"/>
          </p:nvPr>
        </p:nvSpPr>
        <p:spPr/>
        <p:txBody>
          <a:bodyPr/>
          <a:lstStyle/>
          <a:p>
            <a:endParaRPr lang="en-NZ"/>
          </a:p>
        </p:txBody>
      </p:sp>
      <p:sp>
        <p:nvSpPr>
          <p:cNvPr id="10" name="Slide Number Placeholder 9"/>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192141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76A0E09-7C66-4A36-9BE6-607329BA109B}" type="datetimeFigureOut">
              <a:rPr lang="en-NZ" smtClean="0"/>
              <a:t>1/12/2021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B353C73-9C37-422D-BDA8-68BA3FA44E34}" type="slidenum">
              <a:rPr lang="en-NZ" smtClean="0"/>
              <a:t>‹#›</a:t>
            </a:fld>
            <a:endParaRPr lang="en-NZ"/>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8834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6A0E09-7C66-4A36-9BE6-607329BA109B}" type="datetimeFigureOut">
              <a:rPr lang="en-NZ" smtClean="0"/>
              <a:t>1/12/2021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115093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A0E09-7C66-4A36-9BE6-607329BA109B}" type="datetimeFigureOut">
              <a:rPr lang="en-NZ" smtClean="0"/>
              <a:t>1/12/2021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202649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B76A0E09-7C66-4A36-9BE6-607329BA109B}" type="datetimeFigureOut">
              <a:rPr lang="en-NZ" smtClean="0"/>
              <a:t>1/12/2021</a:t>
            </a:fld>
            <a:endParaRPr lang="en-NZ"/>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NZ"/>
          </a:p>
        </p:txBody>
      </p:sp>
      <p:sp>
        <p:nvSpPr>
          <p:cNvPr id="11" name="Slide Number Placeholder 10"/>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368440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76A0E09-7C66-4A36-9BE6-607329BA109B}" type="datetimeFigureOut">
              <a:rPr lang="en-NZ" smtClean="0"/>
              <a:t>1/12/2021</a:t>
            </a:fld>
            <a:endParaRPr lang="en-NZ"/>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NZ"/>
          </a:p>
        </p:txBody>
      </p:sp>
      <p:sp>
        <p:nvSpPr>
          <p:cNvPr id="10" name="Slide Number Placeholder 9"/>
          <p:cNvSpPr>
            <a:spLocks noGrp="1"/>
          </p:cNvSpPr>
          <p:nvPr>
            <p:ph type="sldNum" sz="quarter" idx="12"/>
          </p:nvPr>
        </p:nvSpPr>
        <p:spPr/>
        <p:txBody>
          <a:bodyPr/>
          <a:lstStyle/>
          <a:p>
            <a:fld id="{6B353C73-9C37-422D-BDA8-68BA3FA44E34}" type="slidenum">
              <a:rPr lang="en-NZ" smtClean="0"/>
              <a:t>‹#›</a:t>
            </a:fld>
            <a:endParaRPr lang="en-NZ"/>
          </a:p>
        </p:txBody>
      </p:sp>
    </p:spTree>
    <p:extLst>
      <p:ext uri="{BB962C8B-B14F-4D97-AF65-F5344CB8AC3E}">
        <p14:creationId xmlns:p14="http://schemas.microsoft.com/office/powerpoint/2010/main" val="191722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76A0E09-7C66-4A36-9BE6-607329BA109B}" type="datetimeFigureOut">
              <a:rPr lang="en-NZ" smtClean="0"/>
              <a:t>1/12/2021</a:t>
            </a:fld>
            <a:endParaRPr lang="en-NZ"/>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NZ"/>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B353C73-9C37-422D-BDA8-68BA3FA44E34}" type="slidenum">
              <a:rPr lang="en-NZ" smtClean="0"/>
              <a:t>‹#›</a:t>
            </a:fld>
            <a:endParaRPr lang="en-NZ"/>
          </a:p>
        </p:txBody>
      </p:sp>
    </p:spTree>
    <p:extLst>
      <p:ext uri="{BB962C8B-B14F-4D97-AF65-F5344CB8AC3E}">
        <p14:creationId xmlns:p14="http://schemas.microsoft.com/office/powerpoint/2010/main" val="1969819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app.mural.co/t/gnslara0192/m/gnslara0192/1633233113201/e35f59efecd5683a0233a600f43ba495e7045ad9?sender=ggrant523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14E36E2F-B8E3-4D16-A924-429751E7253B}"/>
              </a:ext>
            </a:extLst>
          </p:cNvPr>
          <p:cNvSpPr>
            <a:spLocks noGrp="1" noChangeArrowheads="1"/>
          </p:cNvSpPr>
          <p:nvPr>
            <p:ph type="ctrTitle"/>
          </p:nvPr>
        </p:nvSpPr>
        <p:spPr bwMode="auto">
          <a:xfrm>
            <a:off x="2021327" y="417319"/>
            <a:ext cx="8149346"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NZ" altLang="en-US" sz="1800" b="1" i="0" u="none" strike="noStrike" cap="none" normalizeH="0" baseline="0" dirty="0">
                <a:ln>
                  <a:noFill/>
                </a:ln>
                <a:solidFill>
                  <a:srgbClr val="7F7F7F"/>
                </a:solidFill>
                <a:effectLst/>
                <a:latin typeface="Arial" panose="020B0604020202020204" pitchFamily="34" charset="0"/>
                <a:ea typeface="Times New Roman" panose="02020603050405020304" pitchFamily="18" charset="0"/>
                <a:cs typeface="Arial" panose="020B0604020202020204" pitchFamily="34" charset="0"/>
              </a:rPr>
              <a:t>INSTANT (SCAR) Programme</a:t>
            </a:r>
            <a:endParaRPr kumimoji="0" lang="en-NZ" altLang="en-US" sz="1100" b="0" i="0" u="none" strike="noStrike" cap="none" normalizeH="0" baseline="0" dirty="0">
              <a:ln>
                <a:noFill/>
              </a:ln>
              <a:solidFill>
                <a:schemeClr val="tx1"/>
              </a:solidFill>
              <a:effectLst/>
            </a:endParaRPr>
          </a:p>
          <a:p>
            <a:pPr eaLnBrk="0" fontAlgn="base" hangingPunct="0">
              <a:lnSpc>
                <a:spcPct val="100000"/>
              </a:lnSpc>
              <a:spcAft>
                <a:spcPct val="0"/>
              </a:spcAft>
            </a:pPr>
            <a:r>
              <a:rPr kumimoji="0" lang="en-NZ" altLang="en-US" sz="1800" b="1" i="0" u="none" strike="noStrike" cap="none" normalizeH="0" baseline="0" dirty="0">
                <a:ln>
                  <a:noFill/>
                </a:ln>
                <a:solidFill>
                  <a:srgbClr val="7F7F7F"/>
                </a:solidFill>
                <a:effectLst/>
                <a:latin typeface="Arial" panose="020B0604020202020204" pitchFamily="34" charset="0"/>
                <a:ea typeface="Times New Roman" panose="02020603050405020304" pitchFamily="18" charset="0"/>
                <a:cs typeface="Arial" panose="020B0604020202020204" pitchFamily="34" charset="0"/>
              </a:rPr>
              <a:t>Theme 1: Atmosphere-ocean-ice interactions</a:t>
            </a:r>
            <a:br>
              <a:rPr kumimoji="0" lang="en-NZ" altLang="en-US" sz="1800" b="1" i="0" u="none" strike="noStrike" cap="none" normalizeH="0" baseline="0" dirty="0">
                <a:ln>
                  <a:noFill/>
                </a:ln>
                <a:solidFill>
                  <a:srgbClr val="7F7F7F"/>
                </a:solidFill>
                <a:effectLst/>
                <a:latin typeface="Arial" panose="020B0604020202020204" pitchFamily="34" charset="0"/>
                <a:ea typeface="Times New Roman" panose="02020603050405020304" pitchFamily="18" charset="0"/>
                <a:cs typeface="Arial" panose="020B0604020202020204" pitchFamily="34" charset="0"/>
              </a:rPr>
            </a:br>
            <a:r>
              <a:rPr lang="en-NZ" sz="3200" dirty="0">
                <a:effectLst/>
              </a:rPr>
              <a:t>Subcommittee 3: Southern Ocean- Antarctic </a:t>
            </a:r>
            <a:br>
              <a:rPr lang="en-NZ" sz="3200" dirty="0">
                <a:effectLst/>
              </a:rPr>
            </a:br>
            <a:r>
              <a:rPr lang="en-NZ" sz="3200" dirty="0">
                <a:effectLst/>
              </a:rPr>
              <a:t>chronology and environmental proxies (SOACEP)</a:t>
            </a:r>
            <a:br>
              <a:rPr lang="en-NZ" sz="3200" dirty="0">
                <a:effectLst/>
              </a:rPr>
            </a:br>
            <a:endParaRPr kumimoji="0" lang="en-NZ" altLang="en-US" sz="32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49ADEF35-1F8E-4BFA-8592-F50DA207181F}"/>
              </a:ext>
            </a:extLst>
          </p:cNvPr>
          <p:cNvSpPr/>
          <p:nvPr/>
        </p:nvSpPr>
        <p:spPr>
          <a:xfrm>
            <a:off x="1557895" y="3082471"/>
            <a:ext cx="9076210" cy="830997"/>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JL Andersen	S Berg	M Bentley	P Bijl S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Boharty</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C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Buizert</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L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Capotondi</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M Casado  D Chandler	X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Crosta</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C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Escuita</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J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Etorneau</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CD Hillenbrand  X Huang  M Iwai	  K Johnson  RS Jones 	D Kulhanek	L Lembke-Jene </a:t>
            </a:r>
            <a:r>
              <a:rPr lang="en-NZ" sz="1200" dirty="0">
                <a:solidFill>
                  <a:srgbClr val="FFFFFF"/>
                </a:solidFill>
                <a:latin typeface="Gill Sans MT" panose="020B0502020104020203"/>
              </a:rPr>
              <a:t> </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K Licht  E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McClymont</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R McKay	P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Montagna</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C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Morigi</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F Nitsche	T Noble	P O'Brien	C Ohneiser   S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Passchier</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MO Patterson 	E Pearson	L F. Pérez S Roberts	A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Rovere</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F Sangiorgi    I Sauermilch	Y Suganuma N Sullivan 	R </a:t>
            </a:r>
            <a:r>
              <a:rPr kumimoji="0" lang="en-NZ" sz="1200" b="0" i="0" u="none" strike="noStrike" kern="1200" cap="none" spc="0" normalizeH="0" baseline="0" noProof="0" dirty="0" err="1">
                <a:ln>
                  <a:noFill/>
                </a:ln>
                <a:solidFill>
                  <a:srgbClr val="FFFFFF"/>
                </a:solidFill>
                <a:effectLst/>
                <a:uLnTx/>
                <a:uFillTx/>
                <a:latin typeface="Gill Sans MT" panose="020B0502020104020203"/>
                <a:ea typeface="+mn-ea"/>
                <a:cs typeface="+mn-cs"/>
              </a:rPr>
              <a:t>Venturelli</a:t>
            </a:r>
            <a:r>
              <a:rPr kumimoji="0" lang="en-NZ" sz="1200" b="0" i="0" u="none" strike="noStrike" kern="1200" cap="none" spc="0" normalizeH="0" baseline="0" noProof="0" dirty="0">
                <a:ln>
                  <a:noFill/>
                </a:ln>
                <a:solidFill>
                  <a:srgbClr val="FFFFFF"/>
                </a:solidFill>
                <a:effectLst/>
                <a:uLnTx/>
                <a:uFillTx/>
                <a:latin typeface="Gill Sans MT" panose="020B0502020104020203"/>
                <a:ea typeface="+mn-ea"/>
                <a:cs typeface="+mn-cs"/>
              </a:rPr>
              <a:t>		</a:t>
            </a:r>
          </a:p>
        </p:txBody>
      </p:sp>
      <p:sp>
        <p:nvSpPr>
          <p:cNvPr id="7" name="Content Placeholder 2">
            <a:extLst>
              <a:ext uri="{FF2B5EF4-FFF2-40B4-BE49-F238E27FC236}">
                <a16:creationId xmlns:a16="http://schemas.microsoft.com/office/drawing/2014/main" id="{D234CB1F-6AAE-42B1-A820-A8ADE102C0EA}"/>
              </a:ext>
            </a:extLst>
          </p:cNvPr>
          <p:cNvSpPr txBox="1">
            <a:spLocks/>
          </p:cNvSpPr>
          <p:nvPr/>
        </p:nvSpPr>
        <p:spPr>
          <a:xfrm>
            <a:off x="704483" y="2078169"/>
            <a:ext cx="5092017" cy="1168051"/>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NZ" sz="1800" dirty="0"/>
              <a:t>Georgia R. Grant, GNS Science (New Zealand)</a:t>
            </a:r>
          </a:p>
          <a:p>
            <a:pPr lvl="1"/>
            <a:r>
              <a:rPr lang="en-NZ" sz="1400" dirty="0" err="1"/>
              <a:t>Sedimentologist</a:t>
            </a:r>
            <a:r>
              <a:rPr lang="en-NZ" sz="1400" dirty="0"/>
              <a:t>, </a:t>
            </a:r>
            <a:r>
              <a:rPr lang="en-NZ" sz="1400" dirty="0" err="1"/>
              <a:t>paleoclimatologist</a:t>
            </a:r>
            <a:r>
              <a:rPr lang="en-NZ" sz="1400" dirty="0"/>
              <a:t>, CONOP</a:t>
            </a:r>
          </a:p>
        </p:txBody>
      </p:sp>
      <p:sp>
        <p:nvSpPr>
          <p:cNvPr id="8" name="Rectangle 7">
            <a:extLst>
              <a:ext uri="{FF2B5EF4-FFF2-40B4-BE49-F238E27FC236}">
                <a16:creationId xmlns:a16="http://schemas.microsoft.com/office/drawing/2014/main" id="{9DDC713C-2339-4167-91EF-9F8C37B9A484}"/>
              </a:ext>
            </a:extLst>
          </p:cNvPr>
          <p:cNvSpPr/>
          <p:nvPr/>
        </p:nvSpPr>
        <p:spPr>
          <a:xfrm>
            <a:off x="6003235" y="2081048"/>
            <a:ext cx="5571512" cy="654475"/>
          </a:xfrm>
          <a:prstGeom prst="rect">
            <a:avLst/>
          </a:prstGeom>
        </p:spPr>
        <p:txBody>
          <a:bodyPr wrap="square">
            <a:spAutoFit/>
          </a:bodyPr>
          <a:lstStyle/>
          <a:p>
            <a:pPr algn="ctr"/>
            <a:r>
              <a:rPr lang="en-NZ" dirty="0"/>
              <a:t>Laura De Santis, OGS (Italy) </a:t>
            </a:r>
          </a:p>
          <a:p>
            <a:pPr algn="ctr">
              <a:lnSpc>
                <a:spcPct val="150000"/>
              </a:lnSpc>
            </a:pPr>
            <a:r>
              <a:rPr lang="en-NZ" sz="1400" dirty="0"/>
              <a:t>Seismic stratigraphy, geophysics, Co-Chief IODP Exp. 374</a:t>
            </a:r>
          </a:p>
        </p:txBody>
      </p:sp>
      <p:cxnSp>
        <p:nvCxnSpPr>
          <p:cNvPr id="10" name="Straight Connector 9">
            <a:extLst>
              <a:ext uri="{FF2B5EF4-FFF2-40B4-BE49-F238E27FC236}">
                <a16:creationId xmlns:a16="http://schemas.microsoft.com/office/drawing/2014/main" id="{190DD9CA-B2A7-41D0-84DD-23047E09DA78}"/>
              </a:ext>
            </a:extLst>
          </p:cNvPr>
          <p:cNvCxnSpPr>
            <a:cxnSpLocks/>
          </p:cNvCxnSpPr>
          <p:nvPr/>
        </p:nvCxnSpPr>
        <p:spPr>
          <a:xfrm>
            <a:off x="5947576" y="2081048"/>
            <a:ext cx="0" cy="830997"/>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0483AC7-F981-461C-B052-6039A2270FCA}"/>
              </a:ext>
            </a:extLst>
          </p:cNvPr>
          <p:cNvSpPr/>
          <p:nvPr/>
        </p:nvSpPr>
        <p:spPr>
          <a:xfrm>
            <a:off x="704482" y="4836429"/>
            <a:ext cx="10714631" cy="1569660"/>
          </a:xfrm>
          <a:prstGeom prst="rect">
            <a:avLst/>
          </a:prstGeom>
        </p:spPr>
        <p:txBody>
          <a:bodyPr wrap="square">
            <a:spAutoFit/>
          </a:bodyPr>
          <a:lstStyle/>
          <a:p>
            <a:r>
              <a:rPr lang="en-NZ" sz="2400" dirty="0">
                <a:solidFill>
                  <a:schemeClr val="accent5">
                    <a:lumMod val="50000"/>
                  </a:schemeClr>
                </a:solidFill>
              </a:rPr>
              <a:t>Met on the 12</a:t>
            </a:r>
            <a:r>
              <a:rPr lang="en-NZ" sz="2400" baseline="30000" dirty="0">
                <a:solidFill>
                  <a:schemeClr val="accent5">
                    <a:lumMod val="50000"/>
                  </a:schemeClr>
                </a:solidFill>
              </a:rPr>
              <a:t>th</a:t>
            </a:r>
            <a:r>
              <a:rPr lang="en-NZ" sz="2400" dirty="0">
                <a:solidFill>
                  <a:schemeClr val="accent5">
                    <a:lumMod val="50000"/>
                  </a:schemeClr>
                </a:solidFill>
              </a:rPr>
              <a:t> October to organise workstreams – Next SC meeting March 2022</a:t>
            </a:r>
            <a:br>
              <a:rPr lang="en-NZ" sz="2400" dirty="0">
                <a:solidFill>
                  <a:schemeClr val="accent5">
                    <a:lumMod val="50000"/>
                  </a:schemeClr>
                </a:solidFill>
              </a:rPr>
            </a:br>
            <a:endParaRPr lang="en-NZ" sz="2400" dirty="0">
              <a:solidFill>
                <a:schemeClr val="accent5">
                  <a:lumMod val="50000"/>
                </a:schemeClr>
              </a:solidFill>
            </a:endParaRPr>
          </a:p>
          <a:p>
            <a:r>
              <a:rPr lang="en-NZ" sz="2400" dirty="0">
                <a:solidFill>
                  <a:schemeClr val="accent5">
                    <a:lumMod val="50000"/>
                  </a:schemeClr>
                </a:solidFill>
              </a:rPr>
              <a:t>Aim to have two co-chairs, 8 workstream leaders, </a:t>
            </a:r>
            <a:r>
              <a:rPr lang="en-US" sz="2400" dirty="0">
                <a:solidFill>
                  <a:schemeClr val="accent5">
                    <a:lumMod val="50000"/>
                  </a:schemeClr>
                </a:solidFill>
              </a:rPr>
              <a:t>Steering group: 37, Additional members: 18</a:t>
            </a:r>
            <a:endParaRPr lang="en-NZ" sz="2000" dirty="0">
              <a:solidFill>
                <a:schemeClr val="accent5">
                  <a:lumMod val="50000"/>
                </a:schemeClr>
              </a:solidFill>
            </a:endParaRPr>
          </a:p>
        </p:txBody>
      </p:sp>
      <p:sp>
        <p:nvSpPr>
          <p:cNvPr id="15" name="Rectangle 1">
            <a:extLst>
              <a:ext uri="{FF2B5EF4-FFF2-40B4-BE49-F238E27FC236}">
                <a16:creationId xmlns:a16="http://schemas.microsoft.com/office/drawing/2014/main" id="{D7D16592-DCEB-418A-A015-42E256D6EEB0}"/>
              </a:ext>
            </a:extLst>
          </p:cNvPr>
          <p:cNvSpPr>
            <a:spLocks noChangeArrowheads="1"/>
          </p:cNvSpPr>
          <p:nvPr/>
        </p:nvSpPr>
        <p:spPr bwMode="auto">
          <a:xfrm>
            <a:off x="424124" y="5195900"/>
            <a:ext cx="11467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en-US" sz="1400" b="0" i="0" u="none" strike="noStrike" cap="none" normalizeH="0" baseline="0" dirty="0">
                <a:ln>
                  <a:noFill/>
                </a:ln>
                <a:solidFill>
                  <a:srgbClr val="0070C0"/>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https://app.mural.co/t/gnslara0192/m/gnslara0192/1633233113201/e35f59efecd5683a0233a600f43ba495e7045ad9?sender=ggrant5238</a:t>
            </a:r>
            <a:r>
              <a:rPr kumimoji="0" lang="en-NZ" altLang="en-US" sz="1400" b="0" i="0" u="none" strike="noStrike" cap="none" normalizeH="0" baseline="0" dirty="0">
                <a:ln>
                  <a:noFill/>
                </a:ln>
                <a:solidFill>
                  <a:srgbClr val="0070C0"/>
                </a:solidFill>
                <a:effectLst/>
                <a:latin typeface="Arial" panose="020B0604020202020204" pitchFamily="34" charset="0"/>
                <a:ea typeface="Calibri" panose="020F0502020204030204" pitchFamily="34" charset="0"/>
              </a:rPr>
              <a:t> </a:t>
            </a:r>
            <a:endParaRPr kumimoji="0" lang="en-NZ" altLang="en-US" sz="2400" b="0" i="0" u="none" strike="noStrike" cap="none" normalizeH="0" baseline="0" dirty="0">
              <a:ln>
                <a:noFill/>
              </a:ln>
              <a:solidFill>
                <a:srgbClr val="0070C0"/>
              </a:solidFill>
              <a:effectLst/>
              <a:latin typeface="Arial" panose="020B0604020202020204" pitchFamily="34" charset="0"/>
            </a:endParaRPr>
          </a:p>
        </p:txBody>
      </p:sp>
    </p:spTree>
    <p:extLst>
      <p:ext uri="{BB962C8B-B14F-4D97-AF65-F5344CB8AC3E}">
        <p14:creationId xmlns:p14="http://schemas.microsoft.com/office/powerpoint/2010/main" val="103968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A069E-89F6-4951-927A-02C11E7663D2}"/>
              </a:ext>
            </a:extLst>
          </p:cNvPr>
          <p:cNvSpPr>
            <a:spLocks noGrp="1"/>
          </p:cNvSpPr>
          <p:nvPr>
            <p:ph type="title"/>
          </p:nvPr>
        </p:nvSpPr>
        <p:spPr>
          <a:xfrm>
            <a:off x="718003" y="295285"/>
            <a:ext cx="10505168" cy="1783886"/>
          </a:xfrm>
        </p:spPr>
        <p:txBody>
          <a:bodyPr>
            <a:normAutofit fontScale="90000"/>
          </a:bodyPr>
          <a:lstStyle/>
          <a:p>
            <a:r>
              <a:rPr lang="en-NZ" dirty="0"/>
              <a:t>Environmental Proxies</a:t>
            </a:r>
            <a:br>
              <a:rPr lang="en-NZ" cap="none" dirty="0"/>
            </a:br>
            <a:r>
              <a:rPr lang="en-NZ" sz="1600" cap="none" dirty="0"/>
              <a:t>Current leads: Dave Chandler, </a:t>
            </a:r>
            <a:r>
              <a:rPr lang="en-US" sz="1600" cap="none" dirty="0"/>
              <a:t>Marie Cavite, Mathieu Casado, Taryn Noble</a:t>
            </a:r>
            <a:br>
              <a:rPr lang="en-US" sz="1600" cap="none" dirty="0"/>
            </a:br>
            <a:br>
              <a:rPr lang="en-US" sz="1600" dirty="0"/>
            </a:br>
            <a:r>
              <a:rPr lang="en-NZ" sz="1200" b="1" dirty="0">
                <a:latin typeface="Arial" panose="020B0604020202020204" pitchFamily="34" charset="0"/>
                <a:ea typeface="Times New Roman" panose="02020603050405020304" pitchFamily="18" charset="0"/>
                <a:cs typeface="Times New Roman" panose="02020603050405020304" pitchFamily="18" charset="0"/>
              </a:rPr>
              <a:t>Aim </a:t>
            </a:r>
            <a:r>
              <a:rPr lang="en-NZ" sz="1200" cap="none" dirty="0">
                <a:latin typeface="Arial" panose="020B0604020202020204" pitchFamily="34" charset="0"/>
                <a:ea typeface="Times New Roman" panose="02020603050405020304" pitchFamily="18" charset="0"/>
                <a:cs typeface="Times New Roman" panose="02020603050405020304" pitchFamily="18" charset="0"/>
              </a:rPr>
              <a:t>Identifying key regions around </a:t>
            </a:r>
            <a:r>
              <a:rPr lang="en-NZ" sz="1200" cap="none" dirty="0" err="1">
                <a:latin typeface="Arial" panose="020B0604020202020204" pitchFamily="34" charset="0"/>
                <a:ea typeface="Times New Roman" panose="02020603050405020304" pitchFamily="18" charset="0"/>
                <a:cs typeface="Times New Roman" panose="02020603050405020304" pitchFamily="18" charset="0"/>
              </a:rPr>
              <a:t>antarctica</a:t>
            </a:r>
            <a:r>
              <a:rPr lang="en-NZ" sz="1200" cap="none" dirty="0">
                <a:latin typeface="Arial" panose="020B0604020202020204" pitchFamily="34" charset="0"/>
                <a:ea typeface="Times New Roman" panose="02020603050405020304" pitchFamily="18" charset="0"/>
                <a:cs typeface="Times New Roman" panose="02020603050405020304" pitchFamily="18" charset="0"/>
              </a:rPr>
              <a:t>, and gaps of knowledge for proxy development and improvements, with consultation of both proxy and modelling community. </a:t>
            </a:r>
            <a:br>
              <a:rPr lang="en-NZ" sz="1200" dirty="0">
                <a:latin typeface="Arial" panose="020B0604020202020204" pitchFamily="34" charset="0"/>
                <a:ea typeface="Times New Roman" panose="02020603050405020304" pitchFamily="18" charset="0"/>
                <a:cs typeface="Times New Roman" panose="02020603050405020304" pitchFamily="18" charset="0"/>
              </a:rPr>
            </a:br>
            <a:br>
              <a:rPr lang="en-NZ" sz="1200" dirty="0">
                <a:latin typeface="Arial" panose="020B0604020202020204" pitchFamily="34" charset="0"/>
                <a:ea typeface="Times New Roman" panose="02020603050405020304" pitchFamily="18" charset="0"/>
                <a:cs typeface="Times New Roman" panose="02020603050405020304" pitchFamily="18" charset="0"/>
              </a:rPr>
            </a:br>
            <a:r>
              <a:rPr lang="en-NZ" sz="1200" b="1" dirty="0">
                <a:latin typeface="Arial" panose="020B0604020202020204" pitchFamily="34" charset="0"/>
                <a:ea typeface="Times New Roman" panose="02020603050405020304" pitchFamily="18" charset="0"/>
                <a:cs typeface="Times New Roman" panose="02020603050405020304" pitchFamily="18" charset="0"/>
              </a:rPr>
              <a:t>Aim </a:t>
            </a:r>
            <a:r>
              <a:rPr lang="en-NZ" sz="1200" cap="none" dirty="0">
                <a:latin typeface="Arial" panose="020B0604020202020204" pitchFamily="34" charset="0"/>
                <a:ea typeface="Times New Roman" panose="02020603050405020304" pitchFamily="18" charset="0"/>
                <a:cs typeface="Times New Roman" panose="02020603050405020304" pitchFamily="18" charset="0"/>
              </a:rPr>
              <a:t>Compiling (in interactive format) and analysing paleo proxies used to reconstruct environmental variability throughout the geological past. </a:t>
            </a:r>
            <a:br>
              <a:rPr lang="en-NZ" sz="1200" dirty="0">
                <a:latin typeface="Arial" panose="020B0604020202020204" pitchFamily="34" charset="0"/>
                <a:ea typeface="Times New Roman" panose="02020603050405020304" pitchFamily="18" charset="0"/>
                <a:cs typeface="Times New Roman" panose="02020603050405020304" pitchFamily="18" charset="0"/>
              </a:rPr>
            </a:br>
            <a:r>
              <a:rPr lang="en-US" sz="1200" dirty="0"/>
              <a:t> </a:t>
            </a:r>
            <a:r>
              <a:rPr lang="en-NZ" sz="1200" dirty="0"/>
              <a:t> </a:t>
            </a:r>
            <a:endParaRPr lang="en-NZ" dirty="0"/>
          </a:p>
        </p:txBody>
      </p:sp>
      <p:graphicFrame>
        <p:nvGraphicFramePr>
          <p:cNvPr id="5" name="Table 5">
            <a:extLst>
              <a:ext uri="{FF2B5EF4-FFF2-40B4-BE49-F238E27FC236}">
                <a16:creationId xmlns:a16="http://schemas.microsoft.com/office/drawing/2014/main" id="{90955359-5C0D-4D4F-99D1-12C80440E382}"/>
              </a:ext>
            </a:extLst>
          </p:cNvPr>
          <p:cNvGraphicFramePr>
            <a:graphicFrameLocks noGrp="1"/>
          </p:cNvGraphicFramePr>
          <p:nvPr>
            <p:ph idx="1"/>
            <p:extLst>
              <p:ext uri="{D42A27DB-BD31-4B8C-83A1-F6EECF244321}">
                <p14:modId xmlns:p14="http://schemas.microsoft.com/office/powerpoint/2010/main" val="2556130194"/>
              </p:ext>
            </p:extLst>
          </p:nvPr>
        </p:nvGraphicFramePr>
        <p:xfrm>
          <a:off x="402080" y="2180001"/>
          <a:ext cx="11137014" cy="4089400"/>
        </p:xfrm>
        <a:graphic>
          <a:graphicData uri="http://schemas.openxmlformats.org/drawingml/2006/table">
            <a:tbl>
              <a:tblPr firstRow="1" bandRow="1">
                <a:tableStyleId>{93296810-A885-4BE3-A3E7-6D5BEEA58F35}</a:tableStyleId>
              </a:tblPr>
              <a:tblGrid>
                <a:gridCol w="1579120">
                  <a:extLst>
                    <a:ext uri="{9D8B030D-6E8A-4147-A177-3AD203B41FA5}">
                      <a16:colId xmlns:a16="http://schemas.microsoft.com/office/drawing/2014/main" val="1539831303"/>
                    </a:ext>
                  </a:extLst>
                </a:gridCol>
                <a:gridCol w="2133218">
                  <a:extLst>
                    <a:ext uri="{9D8B030D-6E8A-4147-A177-3AD203B41FA5}">
                      <a16:colId xmlns:a16="http://schemas.microsoft.com/office/drawing/2014/main" val="3635389654"/>
                    </a:ext>
                  </a:extLst>
                </a:gridCol>
                <a:gridCol w="1856169">
                  <a:extLst>
                    <a:ext uri="{9D8B030D-6E8A-4147-A177-3AD203B41FA5}">
                      <a16:colId xmlns:a16="http://schemas.microsoft.com/office/drawing/2014/main" val="4253135407"/>
                    </a:ext>
                  </a:extLst>
                </a:gridCol>
                <a:gridCol w="1856169">
                  <a:extLst>
                    <a:ext uri="{9D8B030D-6E8A-4147-A177-3AD203B41FA5}">
                      <a16:colId xmlns:a16="http://schemas.microsoft.com/office/drawing/2014/main" val="654967610"/>
                    </a:ext>
                  </a:extLst>
                </a:gridCol>
                <a:gridCol w="1683004">
                  <a:extLst>
                    <a:ext uri="{9D8B030D-6E8A-4147-A177-3AD203B41FA5}">
                      <a16:colId xmlns:a16="http://schemas.microsoft.com/office/drawing/2014/main" val="3600104446"/>
                    </a:ext>
                  </a:extLst>
                </a:gridCol>
                <a:gridCol w="2029334">
                  <a:extLst>
                    <a:ext uri="{9D8B030D-6E8A-4147-A177-3AD203B41FA5}">
                      <a16:colId xmlns:a16="http://schemas.microsoft.com/office/drawing/2014/main" val="2673488840"/>
                    </a:ext>
                  </a:extLst>
                </a:gridCol>
              </a:tblGrid>
              <a:tr h="370840">
                <a:tc>
                  <a:txBody>
                    <a:bodyPr/>
                    <a:lstStyle/>
                    <a:p>
                      <a:endParaRPr lang="en-NZ" dirty="0"/>
                    </a:p>
                  </a:txBody>
                  <a:tcPr/>
                </a:tc>
                <a:tc>
                  <a:txBody>
                    <a:bodyPr/>
                    <a:lstStyle/>
                    <a:p>
                      <a:r>
                        <a:rPr lang="en-NZ" dirty="0"/>
                        <a:t>2022</a:t>
                      </a:r>
                    </a:p>
                  </a:txBody>
                  <a:tcPr/>
                </a:tc>
                <a:tc>
                  <a:txBody>
                    <a:bodyPr/>
                    <a:lstStyle/>
                    <a:p>
                      <a:r>
                        <a:rPr lang="en-NZ" dirty="0"/>
                        <a:t>2023</a:t>
                      </a:r>
                    </a:p>
                  </a:txBody>
                  <a:tcPr/>
                </a:tc>
                <a:tc>
                  <a:txBody>
                    <a:bodyPr/>
                    <a:lstStyle/>
                    <a:p>
                      <a:r>
                        <a:rPr lang="en-NZ" dirty="0"/>
                        <a:t>2024</a:t>
                      </a:r>
                    </a:p>
                  </a:txBody>
                  <a:tcPr/>
                </a:tc>
                <a:tc>
                  <a:txBody>
                    <a:bodyPr/>
                    <a:lstStyle/>
                    <a:p>
                      <a:r>
                        <a:rPr lang="en-NZ" dirty="0"/>
                        <a:t>2025</a:t>
                      </a:r>
                    </a:p>
                  </a:txBody>
                  <a:tcPr/>
                </a:tc>
                <a:tc>
                  <a:txBody>
                    <a:bodyPr/>
                    <a:lstStyle/>
                    <a:p>
                      <a:r>
                        <a:rPr lang="en-NZ" dirty="0"/>
                        <a:t>2026</a:t>
                      </a:r>
                    </a:p>
                  </a:txBody>
                  <a:tcPr/>
                </a:tc>
                <a:extLst>
                  <a:ext uri="{0D108BD9-81ED-4DB2-BD59-A6C34878D82A}">
                    <a16:rowId xmlns:a16="http://schemas.microsoft.com/office/drawing/2014/main" val="2495897561"/>
                  </a:ext>
                </a:extLst>
              </a:tr>
              <a:tr h="370840">
                <a:tc>
                  <a:txBody>
                    <a:bodyPr/>
                    <a:lstStyle/>
                    <a:p>
                      <a:r>
                        <a:rPr lang="en-NZ" sz="1600" dirty="0"/>
                        <a:t>Purpose</a:t>
                      </a:r>
                    </a:p>
                  </a:txBody>
                  <a:tcPr/>
                </a:tc>
                <a:tc gridSpan="2">
                  <a:txBody>
                    <a:bodyPr/>
                    <a:lstStyle/>
                    <a:p>
                      <a:r>
                        <a:rPr lang="en-US" sz="1400" b="1" dirty="0">
                          <a:effectLst/>
                          <a:latin typeface="Arial" panose="020B0604020202020204" pitchFamily="34" charset="0"/>
                          <a:cs typeface="Arial" panose="020B0604020202020204" pitchFamily="34" charset="0"/>
                        </a:rPr>
                        <a:t>WS 1.</a:t>
                      </a:r>
                      <a:r>
                        <a:rPr lang="en-US" sz="1400" dirty="0">
                          <a:effectLst/>
                          <a:latin typeface="Arial" panose="020B0604020202020204" pitchFamily="34" charset="0"/>
                          <a:cs typeface="Arial" panose="020B0604020202020204" pitchFamily="34" charset="0"/>
                        </a:rPr>
                        <a:t> Identify the paleo-proxies and critical regions needed by modelers to answer the key science questions.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panose="020B0604020202020204" pitchFamily="34" charset="0"/>
                          <a:cs typeface="Arial" panose="020B0604020202020204" pitchFamily="34" charset="0"/>
                        </a:rPr>
                        <a:t>WS 1.</a:t>
                      </a:r>
                      <a:r>
                        <a:rPr lang="en-US" sz="1400" dirty="0">
                          <a:effectLst/>
                          <a:latin typeface="Arial" panose="020B0604020202020204" pitchFamily="34" charset="0"/>
                          <a:cs typeface="Arial" panose="020B0604020202020204" pitchFamily="34" charset="0"/>
                        </a:rPr>
                        <a:t> Define the gaps in geographical areas, time periods, and proxy understanding. </a:t>
                      </a:r>
                    </a:p>
                    <a:p>
                      <a:endParaRPr lang="en-NZ" sz="1600" dirty="0">
                        <a:latin typeface="Arial" panose="020B0604020202020204" pitchFamily="34" charset="0"/>
                        <a:cs typeface="Arial" panose="020B0604020202020204" pitchFamily="34" charset="0"/>
                      </a:endParaRPr>
                    </a:p>
                  </a:txBody>
                  <a:tcPr/>
                </a:tc>
                <a:tc hMerge="1">
                  <a:txBody>
                    <a:bodyPr/>
                    <a:lstStyle/>
                    <a:p>
                      <a:endParaRPr lang="en-NZ" dirty="0"/>
                    </a:p>
                  </a:txBody>
                  <a:tcPr/>
                </a:tc>
                <a:tc gridSpan="2">
                  <a:txBody>
                    <a:bodyPr/>
                    <a:lstStyle/>
                    <a:p>
                      <a:pPr algn="l" rtl="0" fontAlgn="base"/>
                      <a:r>
                        <a:rPr lang="en-US" sz="1400" b="1" dirty="0">
                          <a:effectLst/>
                          <a:latin typeface="Arial" panose="020B0604020202020204" pitchFamily="34" charset="0"/>
                          <a:cs typeface="Arial" panose="020B0604020202020204" pitchFamily="34" charset="0"/>
                        </a:rPr>
                        <a:t>WS 2.</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Utilise</a:t>
                      </a:r>
                      <a:r>
                        <a:rPr lang="en-US" sz="1400" dirty="0">
                          <a:effectLst/>
                          <a:latin typeface="Arial" panose="020B0604020202020204" pitchFamily="34" charset="0"/>
                          <a:cs typeface="Arial" panose="020B0604020202020204" pitchFamily="34" charset="0"/>
                        </a:rPr>
                        <a:t> the WS 1. outputs to improve the accuracy of existing proxies through documentation. </a:t>
                      </a:r>
                      <a:endParaRPr lang="en-US" sz="1400" b="0" i="0" dirty="0">
                        <a:effectLst/>
                        <a:latin typeface="Arial" panose="020B0604020202020204" pitchFamily="34" charset="0"/>
                        <a:cs typeface="Arial" panose="020B0604020202020204" pitchFamily="34" charset="0"/>
                      </a:endParaRPr>
                    </a:p>
                  </a:txBody>
                  <a:tcPr marL="69069" marR="69069" marT="34534" marB="34534"/>
                </a:tc>
                <a:tc hMerge="1">
                  <a:txBody>
                    <a:bodyPr/>
                    <a:lstStyle/>
                    <a:p>
                      <a:endParaRPr lang="en-NZ" dirty="0"/>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Arial" panose="020B0604020202020204" pitchFamily="34" charset="0"/>
                          <a:cs typeface="Arial" panose="020B0604020202020204" pitchFamily="34" charset="0"/>
                        </a:rPr>
                        <a:t>Years 4 onward  -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effectLst/>
                          <a:latin typeface="Arial" panose="020B0604020202020204" pitchFamily="34" charset="0"/>
                          <a:cs typeface="Arial" panose="020B0604020202020204" pitchFamily="34" charset="0"/>
                        </a:rPr>
                        <a:t>Contribute to collaborative environmental reconstruction and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effectLst/>
                          <a:latin typeface="Arial" panose="020B0604020202020204" pitchFamily="34" charset="0"/>
                          <a:cs typeface="Arial" panose="020B0604020202020204" pitchFamily="34" charset="0"/>
                        </a:rPr>
                        <a:t>Drive research areas and  develop new precise proxies in regards to needs from modelers, new proxies and regions or time periods lacking. </a:t>
                      </a:r>
                    </a:p>
                    <a:p>
                      <a:endParaRPr lang="en-NZ"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32095034"/>
                  </a:ext>
                </a:extLst>
              </a:tr>
              <a:tr h="370840">
                <a:tc>
                  <a:txBody>
                    <a:bodyPr/>
                    <a:lstStyle/>
                    <a:p>
                      <a:r>
                        <a:rPr lang="en-NZ" sz="1600" dirty="0"/>
                        <a:t>Output</a:t>
                      </a:r>
                    </a:p>
                  </a:txBody>
                  <a:tcPr/>
                </a:tc>
                <a:tc gridSpan="2">
                  <a:txBody>
                    <a:bodyPr/>
                    <a:lstStyle/>
                    <a:p>
                      <a:r>
                        <a:rPr lang="en-US" sz="1400" b="1" dirty="0">
                          <a:effectLst/>
                          <a:latin typeface="Arial" panose="020B0604020202020204" pitchFamily="34" charset="0"/>
                          <a:cs typeface="Arial" panose="020B0604020202020204" pitchFamily="34" charset="0"/>
                        </a:rPr>
                        <a:t>WS 1.</a:t>
                      </a:r>
                      <a:r>
                        <a:rPr lang="en-US" sz="1400" dirty="0">
                          <a:effectLst/>
                          <a:latin typeface="Arial" panose="020B0604020202020204" pitchFamily="34" charset="0"/>
                          <a:cs typeface="Arial" panose="020B0604020202020204" pitchFamily="34" charset="0"/>
                        </a:rPr>
                        <a:t> “Most wanted” list for proxy records </a:t>
                      </a:r>
                    </a:p>
                    <a:p>
                      <a:pPr algn="l" rtl="0" fontAlgn="base"/>
                      <a:r>
                        <a:rPr lang="en-US" sz="1400" b="1" dirty="0">
                          <a:effectLst/>
                          <a:latin typeface="Arial" panose="020B0604020202020204" pitchFamily="34" charset="0"/>
                          <a:cs typeface="Arial" panose="020B0604020202020204" pitchFamily="34" charset="0"/>
                        </a:rPr>
                        <a:t>WS 1.</a:t>
                      </a:r>
                      <a:r>
                        <a:rPr lang="en-US" sz="1400" dirty="0">
                          <a:effectLst/>
                          <a:latin typeface="Arial" panose="020B0604020202020204" pitchFamily="34" charset="0"/>
                          <a:cs typeface="Arial" panose="020B0604020202020204" pitchFamily="34" charset="0"/>
                        </a:rPr>
                        <a:t> Generate interactive location map of available proxy data </a:t>
                      </a:r>
                    </a:p>
                    <a:p>
                      <a:pPr algn="l" rtl="0" fontAlgn="base"/>
                      <a:r>
                        <a:rPr lang="en-US" sz="1400" b="1" dirty="0">
                          <a:effectLst/>
                          <a:latin typeface="Arial" panose="020B0604020202020204" pitchFamily="34" charset="0"/>
                          <a:cs typeface="Arial" panose="020B0604020202020204" pitchFamily="34" charset="0"/>
                        </a:rPr>
                        <a:t>WS. 1</a:t>
                      </a:r>
                      <a:r>
                        <a:rPr lang="en-US" sz="1400" dirty="0">
                          <a:effectLst/>
                          <a:latin typeface="Arial" panose="020B0604020202020204" pitchFamily="34" charset="0"/>
                          <a:cs typeface="Arial" panose="020B0604020202020204" pitchFamily="34" charset="0"/>
                        </a:rPr>
                        <a:t> “Starter kit” webpage for ECRs and cross-disciplinary researchers</a:t>
                      </a:r>
                    </a:p>
                    <a:p>
                      <a:endParaRPr lang="en-NZ" sz="1400" dirty="0">
                        <a:latin typeface="Arial" panose="020B0604020202020204" pitchFamily="34" charset="0"/>
                        <a:cs typeface="Arial" panose="020B0604020202020204" pitchFamily="34" charset="0"/>
                      </a:endParaRPr>
                    </a:p>
                  </a:txBody>
                  <a:tcPr/>
                </a:tc>
                <a:tc hMerge="1">
                  <a:txBody>
                    <a:bodyPr/>
                    <a:lstStyle/>
                    <a:p>
                      <a:endParaRPr lang="en-NZ" dirty="0"/>
                    </a:p>
                  </a:txBody>
                  <a:tcPr/>
                </a:tc>
                <a:tc gridSpan="2">
                  <a:txBody>
                    <a:bodyPr/>
                    <a:lstStyle/>
                    <a:p>
                      <a:pPr marL="0" indent="0" algn="l" rtl="0" fontAlgn="base">
                        <a:buFont typeface="Arial" panose="020B0604020202020204" pitchFamily="34" charset="0"/>
                        <a:buNone/>
                      </a:pPr>
                      <a:r>
                        <a:rPr lang="en-US" sz="1400" b="1" dirty="0">
                          <a:effectLst/>
                          <a:latin typeface="Arial" panose="020B0604020202020204" pitchFamily="34" charset="0"/>
                          <a:cs typeface="Arial" panose="020B0604020202020204" pitchFamily="34" charset="0"/>
                        </a:rPr>
                        <a:t>WS 2</a:t>
                      </a:r>
                      <a:r>
                        <a:rPr lang="en-US" sz="1400" dirty="0">
                          <a:effectLst/>
                          <a:latin typeface="Arial" panose="020B0604020202020204" pitchFamily="34" charset="0"/>
                          <a:cs typeface="Arial" panose="020B0604020202020204" pitchFamily="34" charset="0"/>
                        </a:rPr>
                        <a:t>. Antarctic-specific review paper:</a:t>
                      </a:r>
                    </a:p>
                    <a:p>
                      <a:pPr marL="285750" indent="-285750" algn="l" rtl="0" fontAlgn="base">
                        <a:buFont typeface="Arial" panose="020B0604020202020204" pitchFamily="34" charset="0"/>
                        <a:buChar char="•"/>
                      </a:pPr>
                      <a:r>
                        <a:rPr lang="en-US" sz="1400" dirty="0">
                          <a:effectLst/>
                          <a:latin typeface="Arial" panose="020B0604020202020204" pitchFamily="34" charset="0"/>
                          <a:cs typeface="Arial" panose="020B0604020202020204" pitchFamily="34" charset="0"/>
                        </a:rPr>
                        <a:t>existing and new </a:t>
                      </a:r>
                      <a:r>
                        <a:rPr lang="en-US" sz="1400" dirty="0" err="1">
                          <a:effectLst/>
                          <a:latin typeface="Arial" panose="020B0604020202020204" pitchFamily="34" charset="0"/>
                          <a:cs typeface="Arial" panose="020B0604020202020204" pitchFamily="34" charset="0"/>
                        </a:rPr>
                        <a:t>paleoproxies</a:t>
                      </a:r>
                      <a:endParaRPr lang="en-US" sz="1400" dirty="0">
                        <a:effectLst/>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en-US" sz="1400" dirty="0" err="1">
                          <a:effectLst/>
                          <a:latin typeface="Arial" panose="020B0604020202020204" pitchFamily="34" charset="0"/>
                          <a:cs typeface="Arial" panose="020B0604020202020204" pitchFamily="34" charset="0"/>
                        </a:rPr>
                        <a:t>standardisation</a:t>
                      </a:r>
                      <a:r>
                        <a:rPr lang="en-US" sz="1400" dirty="0">
                          <a:effectLst/>
                          <a:latin typeface="Arial" panose="020B0604020202020204" pitchFamily="34" charset="0"/>
                          <a:cs typeface="Arial" panose="020B0604020202020204" pitchFamily="34" charset="0"/>
                        </a:rPr>
                        <a:t> of datasets, </a:t>
                      </a:r>
                    </a:p>
                    <a:p>
                      <a:pPr marL="285750" indent="-285750" algn="l" rtl="0" fontAlgn="base">
                        <a:buFont typeface="Arial" panose="020B0604020202020204" pitchFamily="34" charset="0"/>
                        <a:buChar char="•"/>
                      </a:pPr>
                      <a:r>
                        <a:rPr lang="en-US" sz="1400" dirty="0">
                          <a:effectLst/>
                          <a:latin typeface="Arial" panose="020B0604020202020204" pitchFamily="34" charset="0"/>
                          <a:cs typeface="Arial" panose="020B0604020202020204" pitchFamily="34" charset="0"/>
                        </a:rPr>
                        <a:t>protocols for proxy measurements and</a:t>
                      </a:r>
                    </a:p>
                    <a:p>
                      <a:pPr marL="285750" indent="-285750" algn="l" rtl="0" fontAlgn="base">
                        <a:buFont typeface="Arial" panose="020B0604020202020204" pitchFamily="34" charset="0"/>
                        <a:buChar char="•"/>
                      </a:pPr>
                      <a:r>
                        <a:rPr lang="en-US" sz="1400" dirty="0">
                          <a:effectLst/>
                          <a:latin typeface="Arial" panose="020B0604020202020204" pitchFamily="34" charset="0"/>
                          <a:cs typeface="Arial" panose="020B0604020202020204" pitchFamily="34" charset="0"/>
                        </a:rPr>
                        <a:t>reporting of analytical results, </a:t>
                      </a:r>
                    </a:p>
                    <a:p>
                      <a:pPr marL="285750" indent="-285750" algn="l" rtl="0" fontAlgn="base">
                        <a:buFont typeface="Arial" panose="020B0604020202020204" pitchFamily="34" charset="0"/>
                        <a:buChar char="•"/>
                      </a:pPr>
                      <a:r>
                        <a:rPr lang="en-US" sz="1400" dirty="0">
                          <a:effectLst/>
                          <a:latin typeface="Arial" panose="020B0604020202020204" pitchFamily="34" charset="0"/>
                          <a:cs typeface="Arial" panose="020B0604020202020204" pitchFamily="34" charset="0"/>
                        </a:rPr>
                        <a:t>sample and data collections. </a:t>
                      </a:r>
                      <a:endParaRPr lang="en-US" sz="1400" b="0" i="0" dirty="0">
                        <a:effectLst/>
                        <a:latin typeface="Arial" panose="020B0604020202020204" pitchFamily="34" charset="0"/>
                        <a:cs typeface="Arial" panose="020B0604020202020204" pitchFamily="34" charset="0"/>
                      </a:endParaRPr>
                    </a:p>
                  </a:txBody>
                  <a:tcPr marL="69069" marR="69069" marT="34534" marB="34534"/>
                </a:tc>
                <a:tc hMerge="1">
                  <a:txBody>
                    <a:bodyPr/>
                    <a:lstStyle/>
                    <a:p>
                      <a:endParaRPr lang="en-NZ" dirty="0"/>
                    </a:p>
                  </a:txBody>
                  <a:tcPr/>
                </a:tc>
                <a:tc vMerge="1">
                  <a:txBody>
                    <a:bodyPr/>
                    <a:lstStyle/>
                    <a:p>
                      <a:endParaRPr lang="en-NZ" sz="1400" dirty="0"/>
                    </a:p>
                  </a:txBody>
                  <a:tcPr/>
                </a:tc>
                <a:extLst>
                  <a:ext uri="{0D108BD9-81ED-4DB2-BD59-A6C34878D82A}">
                    <a16:rowId xmlns:a16="http://schemas.microsoft.com/office/drawing/2014/main" val="1211117101"/>
                  </a:ext>
                </a:extLst>
              </a:tr>
              <a:tr h="370840">
                <a:tc>
                  <a:txBody>
                    <a:bodyPr/>
                    <a:lstStyle/>
                    <a:p>
                      <a:r>
                        <a:rPr lang="en-NZ" sz="1600" dirty="0"/>
                        <a:t>Collaboration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Arial" panose="020B0604020202020204" pitchFamily="34" charset="0"/>
                          <a:cs typeface="Arial" panose="020B0604020202020204" pitchFamily="34" charset="0"/>
                        </a:rPr>
                        <a:t>INSTANT: Kat Ritz; Stew Jameson – link to modelling community</a:t>
                      </a:r>
                    </a:p>
                    <a:p>
                      <a:endParaRPr lang="en-NZ"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effectLst/>
                          <a:latin typeface="Arial" panose="020B0604020202020204" pitchFamily="34" charset="0"/>
                          <a:cs typeface="Arial" panose="020B0604020202020204" pitchFamily="34" charset="0"/>
                        </a:rPr>
                        <a:t>OceaNice</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PlioVar</a:t>
                      </a:r>
                      <a:r>
                        <a:rPr lang="en-US" sz="1400" dirty="0">
                          <a:effectLst/>
                          <a:latin typeface="Arial" panose="020B0604020202020204" pitchFamily="34" charset="0"/>
                          <a:cs typeface="Arial" panose="020B0604020202020204" pitchFamily="34" charset="0"/>
                        </a:rPr>
                        <a:t>, </a:t>
                      </a:r>
                      <a:r>
                        <a:rPr lang="en-US" sz="1400" dirty="0" err="1">
                          <a:effectLst/>
                          <a:latin typeface="Arial" panose="020B0604020202020204" pitchFamily="34" charset="0"/>
                          <a:cs typeface="Arial" panose="020B0604020202020204" pitchFamily="34" charset="0"/>
                        </a:rPr>
                        <a:t>Quantarctica</a:t>
                      </a:r>
                      <a:r>
                        <a:rPr lang="en-US" sz="1400" dirty="0">
                          <a:effectLst/>
                          <a:latin typeface="Arial" panose="020B0604020202020204" pitchFamily="34" charset="0"/>
                          <a:cs typeface="Arial" panose="020B0604020202020204" pitchFamily="34" charset="0"/>
                        </a:rPr>
                        <a:t>, DINOSTRAT</a:t>
                      </a:r>
                    </a:p>
                    <a:p>
                      <a:endParaRPr lang="en-NZ" sz="1400" dirty="0">
                        <a:latin typeface="Arial" panose="020B0604020202020204" pitchFamily="34" charset="0"/>
                        <a:cs typeface="Arial" panose="020B0604020202020204" pitchFamily="34" charset="0"/>
                      </a:endParaRPr>
                    </a:p>
                  </a:txBody>
                  <a:tcPr/>
                </a:tc>
                <a:tc>
                  <a:txBody>
                    <a:bodyPr/>
                    <a:lstStyle/>
                    <a:p>
                      <a:r>
                        <a:rPr lang="en-US" sz="1400" dirty="0">
                          <a:effectLst/>
                          <a:latin typeface="Arial" panose="020B0604020202020204" pitchFamily="34" charset="0"/>
                          <a:cs typeface="Arial" panose="020B0604020202020204" pitchFamily="34" charset="0"/>
                        </a:rPr>
                        <a:t>ICEPRO, PAGES,</a:t>
                      </a:r>
                      <a:endParaRPr lang="en-NZ" sz="1400" dirty="0">
                        <a:latin typeface="Arial" panose="020B0604020202020204" pitchFamily="34" charset="0"/>
                        <a:cs typeface="Arial" panose="020B0604020202020204" pitchFamily="34" charset="0"/>
                      </a:endParaRPr>
                    </a:p>
                  </a:txBody>
                  <a:tcPr/>
                </a:tc>
                <a:tc>
                  <a:txBody>
                    <a:bodyPr/>
                    <a:lstStyle/>
                    <a:p>
                      <a:endParaRPr lang="en-NZ" dirty="0">
                        <a:latin typeface="Arial" panose="020B0604020202020204" pitchFamily="34" charset="0"/>
                        <a:cs typeface="Arial" panose="020B0604020202020204" pitchFamily="34" charset="0"/>
                      </a:endParaRPr>
                    </a:p>
                  </a:txBody>
                  <a:tcPr/>
                </a:tc>
                <a:tc vMerge="1">
                  <a:txBody>
                    <a:bodyPr/>
                    <a:lstStyle/>
                    <a:p>
                      <a:endParaRPr lang="en-NZ" dirty="0"/>
                    </a:p>
                  </a:txBody>
                  <a:tcPr/>
                </a:tc>
                <a:extLst>
                  <a:ext uri="{0D108BD9-81ED-4DB2-BD59-A6C34878D82A}">
                    <a16:rowId xmlns:a16="http://schemas.microsoft.com/office/drawing/2014/main" val="500726375"/>
                  </a:ext>
                </a:extLst>
              </a:tr>
            </a:tbl>
          </a:graphicData>
        </a:graphic>
      </p:graphicFrame>
    </p:spTree>
    <p:extLst>
      <p:ext uri="{BB962C8B-B14F-4D97-AF65-F5344CB8AC3E}">
        <p14:creationId xmlns:p14="http://schemas.microsoft.com/office/powerpoint/2010/main" val="1006736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A069E-89F6-4951-927A-02C11E7663D2}"/>
              </a:ext>
            </a:extLst>
          </p:cNvPr>
          <p:cNvSpPr>
            <a:spLocks noGrp="1"/>
          </p:cNvSpPr>
          <p:nvPr>
            <p:ph type="title"/>
          </p:nvPr>
        </p:nvSpPr>
        <p:spPr>
          <a:xfrm>
            <a:off x="718003" y="295285"/>
            <a:ext cx="10505168" cy="1141497"/>
          </a:xfrm>
        </p:spPr>
        <p:txBody>
          <a:bodyPr>
            <a:normAutofit fontScale="90000"/>
          </a:bodyPr>
          <a:lstStyle/>
          <a:p>
            <a:pPr algn="l"/>
            <a:r>
              <a:rPr lang="en-NZ" dirty="0"/>
              <a:t>Chronology and correlation</a:t>
            </a:r>
            <a:br>
              <a:rPr lang="en-NZ" dirty="0"/>
            </a:br>
            <a:br>
              <a:rPr lang="en-NZ" dirty="0"/>
            </a:br>
            <a:r>
              <a:rPr lang="en-NZ" sz="1600" dirty="0"/>
              <a:t>Current leads:  TBD                                                                                                        .                   </a:t>
            </a:r>
            <a:br>
              <a:rPr lang="en-NZ" dirty="0"/>
            </a:br>
            <a:endParaRPr lang="en-NZ" dirty="0"/>
          </a:p>
        </p:txBody>
      </p:sp>
      <p:graphicFrame>
        <p:nvGraphicFramePr>
          <p:cNvPr id="5" name="Table 5">
            <a:extLst>
              <a:ext uri="{FF2B5EF4-FFF2-40B4-BE49-F238E27FC236}">
                <a16:creationId xmlns:a16="http://schemas.microsoft.com/office/drawing/2014/main" id="{90955359-5C0D-4D4F-99D1-12C80440E382}"/>
              </a:ext>
            </a:extLst>
          </p:cNvPr>
          <p:cNvGraphicFramePr>
            <a:graphicFrameLocks noGrp="1"/>
          </p:cNvGraphicFramePr>
          <p:nvPr>
            <p:ph idx="1"/>
            <p:extLst>
              <p:ext uri="{D42A27DB-BD31-4B8C-83A1-F6EECF244321}">
                <p14:modId xmlns:p14="http://schemas.microsoft.com/office/powerpoint/2010/main" val="501302441"/>
              </p:ext>
            </p:extLst>
          </p:nvPr>
        </p:nvGraphicFramePr>
        <p:xfrm>
          <a:off x="513938" y="2484801"/>
          <a:ext cx="11164123" cy="3501979"/>
        </p:xfrm>
        <a:graphic>
          <a:graphicData uri="http://schemas.openxmlformats.org/drawingml/2006/table">
            <a:tbl>
              <a:tblPr firstRow="1" bandRow="1">
                <a:tableStyleId>{93296810-A885-4BE3-A3E7-6D5BEEA58F35}</a:tableStyleId>
              </a:tblPr>
              <a:tblGrid>
                <a:gridCol w="1608239">
                  <a:extLst>
                    <a:ext uri="{9D8B030D-6E8A-4147-A177-3AD203B41FA5}">
                      <a16:colId xmlns:a16="http://schemas.microsoft.com/office/drawing/2014/main" val="1539831303"/>
                    </a:ext>
                  </a:extLst>
                </a:gridCol>
                <a:gridCol w="2104099">
                  <a:extLst>
                    <a:ext uri="{9D8B030D-6E8A-4147-A177-3AD203B41FA5}">
                      <a16:colId xmlns:a16="http://schemas.microsoft.com/office/drawing/2014/main" val="3635389654"/>
                    </a:ext>
                  </a:extLst>
                </a:gridCol>
                <a:gridCol w="1856169">
                  <a:extLst>
                    <a:ext uri="{9D8B030D-6E8A-4147-A177-3AD203B41FA5}">
                      <a16:colId xmlns:a16="http://schemas.microsoft.com/office/drawing/2014/main" val="4253135407"/>
                    </a:ext>
                  </a:extLst>
                </a:gridCol>
                <a:gridCol w="1883278">
                  <a:extLst>
                    <a:ext uri="{9D8B030D-6E8A-4147-A177-3AD203B41FA5}">
                      <a16:colId xmlns:a16="http://schemas.microsoft.com/office/drawing/2014/main" val="654967610"/>
                    </a:ext>
                  </a:extLst>
                </a:gridCol>
                <a:gridCol w="1676707">
                  <a:extLst>
                    <a:ext uri="{9D8B030D-6E8A-4147-A177-3AD203B41FA5}">
                      <a16:colId xmlns:a16="http://schemas.microsoft.com/office/drawing/2014/main" val="3600104446"/>
                    </a:ext>
                  </a:extLst>
                </a:gridCol>
                <a:gridCol w="2035631">
                  <a:extLst>
                    <a:ext uri="{9D8B030D-6E8A-4147-A177-3AD203B41FA5}">
                      <a16:colId xmlns:a16="http://schemas.microsoft.com/office/drawing/2014/main" val="2673488840"/>
                    </a:ext>
                  </a:extLst>
                </a:gridCol>
              </a:tblGrid>
              <a:tr h="370840">
                <a:tc>
                  <a:txBody>
                    <a:bodyPr/>
                    <a:lstStyle/>
                    <a:p>
                      <a:endParaRPr lang="en-NZ" dirty="0"/>
                    </a:p>
                  </a:txBody>
                  <a:tcPr/>
                </a:tc>
                <a:tc>
                  <a:txBody>
                    <a:bodyPr/>
                    <a:lstStyle/>
                    <a:p>
                      <a:r>
                        <a:rPr lang="en-NZ" dirty="0"/>
                        <a:t>2022</a:t>
                      </a:r>
                    </a:p>
                  </a:txBody>
                  <a:tcPr/>
                </a:tc>
                <a:tc>
                  <a:txBody>
                    <a:bodyPr/>
                    <a:lstStyle/>
                    <a:p>
                      <a:r>
                        <a:rPr lang="en-NZ" dirty="0"/>
                        <a:t>2023</a:t>
                      </a:r>
                    </a:p>
                  </a:txBody>
                  <a:tcPr/>
                </a:tc>
                <a:tc>
                  <a:txBody>
                    <a:bodyPr/>
                    <a:lstStyle/>
                    <a:p>
                      <a:r>
                        <a:rPr lang="en-NZ" dirty="0"/>
                        <a:t>2024</a:t>
                      </a:r>
                    </a:p>
                  </a:txBody>
                  <a:tcPr/>
                </a:tc>
                <a:tc>
                  <a:txBody>
                    <a:bodyPr/>
                    <a:lstStyle/>
                    <a:p>
                      <a:r>
                        <a:rPr lang="en-NZ" dirty="0"/>
                        <a:t>2025</a:t>
                      </a:r>
                    </a:p>
                  </a:txBody>
                  <a:tcPr/>
                </a:tc>
                <a:tc>
                  <a:txBody>
                    <a:bodyPr/>
                    <a:lstStyle/>
                    <a:p>
                      <a:r>
                        <a:rPr lang="en-NZ" dirty="0"/>
                        <a:t>2026</a:t>
                      </a:r>
                    </a:p>
                  </a:txBody>
                  <a:tcPr/>
                </a:tc>
                <a:extLst>
                  <a:ext uri="{0D108BD9-81ED-4DB2-BD59-A6C34878D82A}">
                    <a16:rowId xmlns:a16="http://schemas.microsoft.com/office/drawing/2014/main" val="2495897561"/>
                  </a:ext>
                </a:extLst>
              </a:tr>
              <a:tr h="1021080">
                <a:tc rowSpan="2">
                  <a:txBody>
                    <a:bodyPr/>
                    <a:lstStyle/>
                    <a:p>
                      <a:r>
                        <a:rPr lang="en-NZ" dirty="0"/>
                        <a:t>Purpose</a:t>
                      </a:r>
                    </a:p>
                  </a:txBody>
                  <a:tcPr/>
                </a:tc>
                <a:tc gridSpan="2">
                  <a:txBody>
                    <a:bodyPr/>
                    <a:lstStyle/>
                    <a:p>
                      <a:pPr algn="l" rtl="0" fontAlgn="base"/>
                      <a:r>
                        <a:rPr lang="en-US" sz="1400" b="1" dirty="0">
                          <a:effectLst/>
                          <a:latin typeface="Arial" panose="020B0604020202020204" pitchFamily="34" charset="0"/>
                          <a:cs typeface="Arial" panose="020B0604020202020204" pitchFamily="34" charset="0"/>
                        </a:rPr>
                        <a:t>WS 3.</a:t>
                      </a:r>
                      <a:r>
                        <a:rPr lang="en-US" sz="1400" dirty="0">
                          <a:effectLst/>
                          <a:latin typeface="Arial" panose="020B0604020202020204" pitchFamily="34" charset="0"/>
                          <a:cs typeface="Arial" panose="020B0604020202020204" pitchFamily="34" charset="0"/>
                        </a:rPr>
                        <a:t> Identify use of dating and correlation methodologies and uncertainties   </a:t>
                      </a:r>
                      <a:endParaRPr lang="en-US" sz="1400" b="0" i="0" dirty="0">
                        <a:effectLst/>
                        <a:latin typeface="Arial" panose="020B0604020202020204" pitchFamily="34" charset="0"/>
                        <a:cs typeface="Arial" panose="020B0604020202020204" pitchFamily="34" charset="0"/>
                      </a:endParaRPr>
                    </a:p>
                    <a:p>
                      <a:endParaRPr lang="en-NZ" sz="1400" dirty="0">
                        <a:latin typeface="Arial" panose="020B0604020202020204" pitchFamily="34" charset="0"/>
                        <a:cs typeface="Arial" panose="020B0604020202020204" pitchFamily="34" charset="0"/>
                      </a:endParaRPr>
                    </a:p>
                  </a:txBody>
                  <a:tcPr/>
                </a:tc>
                <a:tc hMerge="1">
                  <a:txBody>
                    <a:bodyPr/>
                    <a:lstStyle/>
                    <a:p>
                      <a:endParaRPr lang="en-NZ" dirty="0"/>
                    </a:p>
                  </a:txBody>
                  <a:tcPr/>
                </a:tc>
                <a:tc gridSpan="2">
                  <a:txBody>
                    <a:bodyPr/>
                    <a:lstStyle/>
                    <a:p>
                      <a:pPr algn="l" rtl="0" fontAlgn="base"/>
                      <a:r>
                        <a:rPr lang="en-US" sz="1400" b="1" dirty="0">
                          <a:effectLst/>
                          <a:latin typeface="Arial" panose="020B0604020202020204" pitchFamily="34" charset="0"/>
                          <a:cs typeface="Arial" panose="020B0604020202020204" pitchFamily="34" charset="0"/>
                        </a:rPr>
                        <a:t>WS 4. </a:t>
                      </a:r>
                      <a:r>
                        <a:rPr lang="en-US" sz="1400" dirty="0">
                          <a:effectLst/>
                          <a:latin typeface="Arial" panose="020B0604020202020204" pitchFamily="34" charset="0"/>
                          <a:cs typeface="Arial" panose="020B0604020202020204" pitchFamily="34" charset="0"/>
                        </a:rPr>
                        <a:t>Investigate a framework to collate all chronostratigraphic (sediment and ice) records for open access. </a:t>
                      </a:r>
                      <a:endParaRPr lang="en-US" sz="1400" b="0" i="0" dirty="0">
                        <a:effectLst/>
                        <a:latin typeface="Arial" panose="020B0604020202020204" pitchFamily="34" charset="0"/>
                        <a:cs typeface="Arial" panose="020B0604020202020204" pitchFamily="34" charset="0"/>
                      </a:endParaRPr>
                    </a:p>
                  </a:txBody>
                  <a:tcPr marL="69069" marR="69069" marT="34534" marB="34534"/>
                </a:tc>
                <a:tc hMerge="1">
                  <a:txBody>
                    <a:bodyPr/>
                    <a:lstStyle/>
                    <a:p>
                      <a:endParaRPr lang="en-NZ" dirty="0"/>
                    </a:p>
                  </a:txBody>
                  <a:tcPr marL="69069" marR="69069" marT="34534" marB="34534"/>
                </a:tc>
                <a:tc rowSpan="4">
                  <a:txBody>
                    <a:bodyPr/>
                    <a:lstStyle/>
                    <a:p>
                      <a:pPr algn="l" rtl="0" fontAlgn="base"/>
                      <a:r>
                        <a:rPr lang="en-US" sz="1400" b="0" i="0" dirty="0">
                          <a:effectLst/>
                          <a:latin typeface="Arial" panose="020B0604020202020204" pitchFamily="34" charset="0"/>
                          <a:cs typeface="Arial" panose="020B0604020202020204" pitchFamily="34" charset="0"/>
                        </a:rPr>
                        <a:t>Years 4 onward – </a:t>
                      </a:r>
                    </a:p>
                    <a:p>
                      <a:pPr marL="285750" indent="-285750" algn="l" rtl="0" fontAlgn="base">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Applying chronostratigraphic framework to paleo records for ice-sediment-ocean correlation.</a:t>
                      </a:r>
                    </a:p>
                    <a:p>
                      <a:pPr marL="285750" indent="-285750" algn="l" rtl="0" fontAlgn="base">
                        <a:buFont typeface="Arial" panose="020B0604020202020204" pitchFamily="34" charset="0"/>
                        <a:buChar char="•"/>
                      </a:pPr>
                      <a:endParaRPr lang="en-US" sz="1400" b="0" i="0" dirty="0">
                        <a:effectLst/>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en-US" sz="1400" b="0" i="0" dirty="0">
                          <a:effectLst/>
                          <a:latin typeface="Arial" panose="020B0604020202020204" pitchFamily="34" charset="0"/>
                          <a:cs typeface="Arial" panose="020B0604020202020204" pitchFamily="34" charset="0"/>
                        </a:rPr>
                        <a:t> Identify leads and lags in feedbacks, dynamic / abrupt systems. </a:t>
                      </a:r>
                    </a:p>
                    <a:p>
                      <a:endParaRPr lang="en-NZ"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32095034"/>
                  </a:ext>
                </a:extLst>
              </a:tr>
              <a:tr h="580979">
                <a:tc vMerge="1">
                  <a:txBody>
                    <a:bodyPr/>
                    <a:lstStyle/>
                    <a:p>
                      <a:endParaRPr lang="en-NZ" dirty="0"/>
                    </a:p>
                  </a:txBody>
                  <a:tcPr/>
                </a:tc>
                <a:tc>
                  <a:txBody>
                    <a:bodyPr/>
                    <a:lstStyle/>
                    <a:p>
                      <a:endParaRPr lang="en-NZ" sz="14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Arial" panose="020B0604020202020204" pitchFamily="34" charset="0"/>
                          <a:cs typeface="Arial" panose="020B0604020202020204" pitchFamily="34" charset="0"/>
                        </a:rPr>
                        <a:t>WS 3.</a:t>
                      </a:r>
                      <a:r>
                        <a:rPr lang="en-US" sz="1400" dirty="0">
                          <a:effectLst/>
                          <a:latin typeface="Arial" panose="020B0604020202020204" pitchFamily="34" charset="0"/>
                          <a:cs typeface="Arial" panose="020B0604020202020204" pitchFamily="34" charset="0"/>
                        </a:rPr>
                        <a:t> Determine ‘best-practice’ for developing age models</a:t>
                      </a:r>
                    </a:p>
                  </a:txBody>
                  <a:tcPr>
                    <a:solidFill>
                      <a:schemeClr val="accent6">
                        <a:lumMod val="40000"/>
                        <a:lumOff val="60000"/>
                      </a:schemeClr>
                    </a:solidFill>
                  </a:tcPr>
                </a:tc>
                <a:tc hMerge="1">
                  <a:txBody>
                    <a:bodyPr/>
                    <a:lstStyle/>
                    <a:p>
                      <a:pPr algn="l" rtl="0" fontAlgn="base"/>
                      <a:endParaRPr lang="en-US" sz="1400" b="0" i="0" dirty="0">
                        <a:effectLst/>
                        <a:latin typeface="Arial" panose="020B0604020202020204" pitchFamily="34" charset="0"/>
                        <a:cs typeface="Arial" panose="020B0604020202020204" pitchFamily="34" charset="0"/>
                      </a:endParaRPr>
                    </a:p>
                  </a:txBody>
                  <a:tcPr marL="69069" marR="69069" marT="34534" marB="34534"/>
                </a:tc>
                <a:tc>
                  <a:txBody>
                    <a:bodyPr/>
                    <a:lstStyle/>
                    <a:p>
                      <a:endParaRPr lang="en-NZ" sz="1400" dirty="0">
                        <a:latin typeface="Arial" panose="020B0604020202020204" pitchFamily="34" charset="0"/>
                        <a:cs typeface="Arial" panose="020B0604020202020204" pitchFamily="34" charset="0"/>
                      </a:endParaRPr>
                    </a:p>
                  </a:txBody>
                  <a:tcPr marL="69069" marR="69069" marT="34534" marB="34534">
                    <a:solidFill>
                      <a:schemeClr val="accent6">
                        <a:lumMod val="40000"/>
                        <a:lumOff val="60000"/>
                      </a:schemeClr>
                    </a:solidFill>
                  </a:tcPr>
                </a:tc>
                <a:tc vMerge="1">
                  <a:txBody>
                    <a:bodyPr/>
                    <a:lstStyle/>
                    <a:p>
                      <a:endParaRPr lang="en-NZ"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99038978"/>
                  </a:ext>
                </a:extLst>
              </a:tr>
              <a:tr h="370840">
                <a:tc>
                  <a:txBody>
                    <a:bodyPr/>
                    <a:lstStyle/>
                    <a:p>
                      <a:r>
                        <a:rPr lang="en-NZ" dirty="0"/>
                        <a:t>Output</a:t>
                      </a:r>
                    </a:p>
                  </a:txBody>
                  <a:tcPr>
                    <a:solidFill>
                      <a:schemeClr val="bg1">
                        <a:lumMod val="95000"/>
                      </a:schemeClr>
                    </a:solidFill>
                  </a:tcPr>
                </a:tc>
                <a:tc gridSpan="2">
                  <a:txBody>
                    <a:bodyPr/>
                    <a:lstStyle/>
                    <a:p>
                      <a:pPr algn="l" rtl="0" fontAlgn="base"/>
                      <a:r>
                        <a:rPr lang="en-US" sz="1400" b="1" i="0" dirty="0">
                          <a:effectLst/>
                          <a:latin typeface="Arial" panose="020B0604020202020204" pitchFamily="34" charset="0"/>
                          <a:cs typeface="Arial" panose="020B0604020202020204" pitchFamily="34" charset="0"/>
                        </a:rPr>
                        <a:t>WS 3. </a:t>
                      </a:r>
                      <a:r>
                        <a:rPr lang="en-US" sz="1400" b="0" i="0" dirty="0">
                          <a:effectLst/>
                          <a:latin typeface="Arial" panose="020B0604020202020204" pitchFamily="34" charset="0"/>
                          <a:cs typeface="Arial" panose="020B0604020202020204" pitchFamily="34" charset="0"/>
                        </a:rPr>
                        <a:t>Review paper  of current methodologies, constraints and uncertainty analysis. </a:t>
                      </a:r>
                    </a:p>
                    <a:p>
                      <a:pPr algn="l" rtl="0" fontAlgn="base"/>
                      <a:r>
                        <a:rPr lang="en-US" sz="1400" b="0" i="0" dirty="0">
                          <a:effectLst/>
                          <a:latin typeface="Arial" panose="020B0604020202020204" pitchFamily="34" charset="0"/>
                          <a:cs typeface="Arial" panose="020B0604020202020204" pitchFamily="34" charset="0"/>
                        </a:rPr>
                        <a:t>Methodology paper of ‘best-practice’ for developing integrated age models. </a:t>
                      </a:r>
                    </a:p>
                    <a:p>
                      <a:endParaRPr lang="en-NZ" sz="1400" dirty="0">
                        <a:latin typeface="Arial" panose="020B0604020202020204" pitchFamily="34" charset="0"/>
                        <a:cs typeface="Arial" panose="020B0604020202020204" pitchFamily="34" charset="0"/>
                      </a:endParaRPr>
                    </a:p>
                  </a:txBody>
                  <a:tcPr>
                    <a:solidFill>
                      <a:schemeClr val="bg1">
                        <a:lumMod val="95000"/>
                      </a:schemeClr>
                    </a:solidFill>
                  </a:tcPr>
                </a:tc>
                <a:tc hMerge="1">
                  <a:txBody>
                    <a:bodyPr/>
                    <a:lstStyle/>
                    <a:p>
                      <a:endParaRPr lang="en-NZ" dirty="0"/>
                    </a:p>
                  </a:txBody>
                  <a:tcPr/>
                </a:tc>
                <a:tc gridSpan="2">
                  <a:txBody>
                    <a:bodyPr/>
                    <a:lstStyle/>
                    <a:p>
                      <a:pPr algn="l" rtl="0" fontAlgn="base"/>
                      <a:r>
                        <a:rPr lang="en-US" sz="1400" b="1" dirty="0">
                          <a:effectLst/>
                          <a:latin typeface="Arial" panose="020B0604020202020204" pitchFamily="34" charset="0"/>
                          <a:cs typeface="Arial" panose="020B0604020202020204" pitchFamily="34" charset="0"/>
                        </a:rPr>
                        <a:t>WS 4. </a:t>
                      </a:r>
                      <a:r>
                        <a:rPr lang="en-US" sz="1400" dirty="0">
                          <a:effectLst/>
                          <a:latin typeface="Arial" panose="020B0604020202020204" pitchFamily="34" charset="0"/>
                          <a:cs typeface="Arial" panose="020B0604020202020204" pitchFamily="34" charset="0"/>
                        </a:rPr>
                        <a:t>Provide an independent framework for correlating paleo-environmental proxies</a:t>
                      </a:r>
                      <a:endParaRPr lang="en-US" sz="1400" b="0" i="0" dirty="0">
                        <a:effectLst/>
                        <a:latin typeface="Arial" panose="020B0604020202020204" pitchFamily="34" charset="0"/>
                        <a:cs typeface="Arial" panose="020B0604020202020204" pitchFamily="34" charset="0"/>
                      </a:endParaRPr>
                    </a:p>
                  </a:txBody>
                  <a:tcPr marL="69069" marR="69069" marT="34534" marB="34534">
                    <a:solidFill>
                      <a:schemeClr val="bg1">
                        <a:lumMod val="95000"/>
                      </a:schemeClr>
                    </a:solidFill>
                  </a:tcPr>
                </a:tc>
                <a:tc hMerge="1">
                  <a:txBody>
                    <a:bodyPr/>
                    <a:lstStyle/>
                    <a:p>
                      <a:endParaRPr lang="en-NZ" dirty="0"/>
                    </a:p>
                  </a:txBody>
                  <a:tcPr/>
                </a:tc>
                <a:tc vMerge="1">
                  <a:txBody>
                    <a:bodyPr/>
                    <a:lstStyle/>
                    <a:p>
                      <a:endParaRPr lang="en-NZ" sz="1400" dirty="0"/>
                    </a:p>
                  </a:txBody>
                  <a:tcPr/>
                </a:tc>
                <a:extLst>
                  <a:ext uri="{0D108BD9-81ED-4DB2-BD59-A6C34878D82A}">
                    <a16:rowId xmlns:a16="http://schemas.microsoft.com/office/drawing/2014/main" val="1211117101"/>
                  </a:ext>
                </a:extLst>
              </a:tr>
              <a:tr h="370840">
                <a:tc>
                  <a:txBody>
                    <a:bodyPr/>
                    <a:lstStyle/>
                    <a:p>
                      <a:r>
                        <a:rPr lang="en-NZ" dirty="0"/>
                        <a:t>Collaboration </a:t>
                      </a:r>
                    </a:p>
                  </a:txBody>
                  <a:tcPr>
                    <a:solidFill>
                      <a:schemeClr val="accent6">
                        <a:lumMod val="40000"/>
                        <a:lumOff val="60000"/>
                      </a:schemeClr>
                    </a:solidFill>
                  </a:tcPr>
                </a:tc>
                <a:tc>
                  <a:txBody>
                    <a:bodyPr/>
                    <a:lstStyle/>
                    <a:p>
                      <a:endParaRPr lang="en-NZ" sz="14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endParaRPr lang="en-NZ" sz="14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endParaRPr lang="en-NZ" sz="14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endParaRPr lang="en-NZ" sz="14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vMerge="1">
                  <a:txBody>
                    <a:bodyPr/>
                    <a:lstStyle/>
                    <a:p>
                      <a:endParaRPr lang="en-NZ" dirty="0"/>
                    </a:p>
                  </a:txBody>
                  <a:tcPr/>
                </a:tc>
                <a:extLst>
                  <a:ext uri="{0D108BD9-81ED-4DB2-BD59-A6C34878D82A}">
                    <a16:rowId xmlns:a16="http://schemas.microsoft.com/office/drawing/2014/main" val="500726375"/>
                  </a:ext>
                </a:extLst>
              </a:tr>
            </a:tbl>
          </a:graphicData>
        </a:graphic>
      </p:graphicFrame>
      <p:sp>
        <p:nvSpPr>
          <p:cNvPr id="4" name="Title 1">
            <a:extLst>
              <a:ext uri="{FF2B5EF4-FFF2-40B4-BE49-F238E27FC236}">
                <a16:creationId xmlns:a16="http://schemas.microsoft.com/office/drawing/2014/main" id="{1D9E5279-080A-47C6-9C53-DA18AB5E7BA5}"/>
              </a:ext>
            </a:extLst>
          </p:cNvPr>
          <p:cNvSpPr txBox="1">
            <a:spLocks/>
          </p:cNvSpPr>
          <p:nvPr/>
        </p:nvSpPr>
        <p:spPr bwMode="blackWhite">
          <a:xfrm>
            <a:off x="718003" y="295285"/>
            <a:ext cx="10505168" cy="1783886"/>
          </a:xfrm>
          <a:prstGeom prst="rect">
            <a:avLst/>
          </a:prstGeom>
          <a:solidFill>
            <a:srgbClr val="FFFFFF"/>
          </a:solidFill>
          <a:ln w="31750" cap="sq">
            <a:solidFill>
              <a:srgbClr val="404040"/>
            </a:solidFill>
            <a:miter lim="800000"/>
          </a:ln>
        </p:spPr>
        <p:txBody>
          <a:bodyPr vert="horz" lIns="182880" tIns="182880" rIns="182880" bIns="182880" rtlCol="0" anchor="ctr" anchorCtr="1">
            <a:normAutofit fontScale="97500" lnSpcReduction="10000"/>
          </a:bodyPr>
          <a:lstStyle>
            <a:lvl1pPr algn="ctr" defTabSz="914400" rtl="0" eaLnBrk="1" latinLnBrk="0" hangingPunct="1">
              <a:lnSpc>
                <a:spcPct val="90000"/>
              </a:lnSpc>
              <a:spcBef>
                <a:spcPct val="0"/>
              </a:spcBef>
              <a:buNone/>
              <a:defRPr sz="2200" kern="1200" cap="all" spc="200" baseline="0">
                <a:solidFill>
                  <a:srgbClr val="262626"/>
                </a:solidFill>
                <a:latin typeface="+mj-lt"/>
                <a:ea typeface="+mj-ea"/>
                <a:cs typeface="+mj-cs"/>
              </a:defRPr>
            </a:lvl1pPr>
          </a:lstStyle>
          <a:p>
            <a:r>
              <a:rPr lang="en-NZ" dirty="0"/>
              <a:t>Chronology and Correlation</a:t>
            </a:r>
            <a:br>
              <a:rPr lang="en-NZ" cap="none" dirty="0"/>
            </a:br>
            <a:r>
              <a:rPr lang="en-NZ" sz="1600" cap="none" dirty="0"/>
              <a:t>Current leads: TBD</a:t>
            </a:r>
            <a:br>
              <a:rPr lang="en-US" sz="1600" cap="none" dirty="0"/>
            </a:br>
            <a:br>
              <a:rPr lang="en-US" sz="1600" dirty="0"/>
            </a:br>
            <a:r>
              <a:rPr lang="en-NZ" sz="1200" b="1" cap="none" dirty="0">
                <a:latin typeface="Arial" panose="020B0604020202020204" pitchFamily="34" charset="0"/>
                <a:ea typeface="Times New Roman" panose="02020603050405020304" pitchFamily="18" charset="0"/>
                <a:cs typeface="Times New Roman" panose="02020603050405020304" pitchFamily="18" charset="0"/>
              </a:rPr>
              <a:t>AIM </a:t>
            </a:r>
            <a:r>
              <a:rPr lang="en-NZ" sz="1200" cap="none" dirty="0">
                <a:latin typeface="Arial" panose="020B0604020202020204" pitchFamily="34" charset="0"/>
                <a:ea typeface="Times New Roman" panose="02020603050405020304" pitchFamily="18" charset="0"/>
                <a:cs typeface="Times New Roman" panose="02020603050405020304" pitchFamily="18" charset="0"/>
              </a:rPr>
              <a:t>Documenting chronological methodology and developing systematic assessment of age models for paleo records.</a:t>
            </a:r>
          </a:p>
          <a:p>
            <a:endParaRPr lang="en-NZ" sz="1200" cap="none" dirty="0">
              <a:latin typeface="Arial" panose="020B0604020202020204" pitchFamily="34" charset="0"/>
              <a:ea typeface="Times New Roman" panose="02020603050405020304" pitchFamily="18" charset="0"/>
              <a:cs typeface="Times New Roman" panose="02020603050405020304" pitchFamily="18" charset="0"/>
            </a:endParaRPr>
          </a:p>
          <a:p>
            <a:r>
              <a:rPr lang="en-NZ" sz="1200" b="1" cap="none" dirty="0">
                <a:latin typeface="Arial" panose="020B0604020202020204" pitchFamily="34" charset="0"/>
                <a:ea typeface="Times New Roman" panose="02020603050405020304" pitchFamily="18" charset="0"/>
                <a:cs typeface="Times New Roman" panose="02020603050405020304" pitchFamily="18" charset="0"/>
              </a:rPr>
              <a:t>AIM </a:t>
            </a:r>
            <a:r>
              <a:rPr lang="en-NZ" sz="1200" cap="none" dirty="0">
                <a:latin typeface="Arial" panose="020B0604020202020204" pitchFamily="34" charset="0"/>
                <a:ea typeface="Times New Roman" panose="02020603050405020304" pitchFamily="18" charset="0"/>
                <a:cs typeface="Times New Roman" panose="02020603050405020304" pitchFamily="18" charset="0"/>
              </a:rPr>
              <a:t>Improve the correlation at a continental scale between terrestrial and proximal marine, to deep marine southern ocean environmental response through time. </a:t>
            </a:r>
            <a:endParaRPr lang="en-NZ" sz="1200" cap="none" dirty="0"/>
          </a:p>
        </p:txBody>
      </p:sp>
    </p:spTree>
    <p:extLst>
      <p:ext uri="{BB962C8B-B14F-4D97-AF65-F5344CB8AC3E}">
        <p14:creationId xmlns:p14="http://schemas.microsoft.com/office/powerpoint/2010/main" val="208202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66858-5146-4B9E-907D-3EBD3F5BC09D}"/>
              </a:ext>
            </a:extLst>
          </p:cNvPr>
          <p:cNvSpPr>
            <a:spLocks noGrp="1"/>
          </p:cNvSpPr>
          <p:nvPr>
            <p:ph type="title"/>
          </p:nvPr>
        </p:nvSpPr>
        <p:spPr>
          <a:xfrm>
            <a:off x="1925806" y="311661"/>
            <a:ext cx="9349144" cy="802385"/>
          </a:xfrm>
        </p:spPr>
        <p:txBody>
          <a:bodyPr/>
          <a:lstStyle/>
          <a:p>
            <a:r>
              <a:rPr lang="en-NZ" dirty="0"/>
              <a:t>CONOP (Constrained Optimization)  </a:t>
            </a:r>
          </a:p>
        </p:txBody>
      </p:sp>
      <p:pic>
        <p:nvPicPr>
          <p:cNvPr id="6" name="Content Placeholder 5">
            <a:extLst>
              <a:ext uri="{FF2B5EF4-FFF2-40B4-BE49-F238E27FC236}">
                <a16:creationId xmlns:a16="http://schemas.microsoft.com/office/drawing/2014/main" id="{40F29018-69C8-43E1-AA47-9F748725F7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 y="1222570"/>
            <a:ext cx="12204645" cy="5743954"/>
          </a:xfrm>
        </p:spPr>
      </p:pic>
      <p:sp>
        <p:nvSpPr>
          <p:cNvPr id="4" name="Text Placeholder 3">
            <a:extLst>
              <a:ext uri="{FF2B5EF4-FFF2-40B4-BE49-F238E27FC236}">
                <a16:creationId xmlns:a16="http://schemas.microsoft.com/office/drawing/2014/main" id="{5B0812E9-28C2-47AC-A5C8-D98FA9189962}"/>
              </a:ext>
            </a:extLst>
          </p:cNvPr>
          <p:cNvSpPr>
            <a:spLocks noGrp="1"/>
          </p:cNvSpPr>
          <p:nvPr>
            <p:ph type="body" sz="half" idx="2"/>
          </p:nvPr>
        </p:nvSpPr>
        <p:spPr/>
        <p:txBody>
          <a:bodyPr/>
          <a:lstStyle/>
          <a:p>
            <a:endParaRPr lang="en-NZ" dirty="0"/>
          </a:p>
        </p:txBody>
      </p:sp>
    </p:spTree>
    <p:extLst>
      <p:ext uri="{BB962C8B-B14F-4D97-AF65-F5344CB8AC3E}">
        <p14:creationId xmlns:p14="http://schemas.microsoft.com/office/powerpoint/2010/main" val="46852265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195</TotalTime>
  <Words>659</Words>
  <Application>Microsoft Office PowerPoint</Application>
  <PresentationFormat>Widescreen</PresentationFormat>
  <Paragraphs>61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Gill Sans MT</vt:lpstr>
      <vt:lpstr>Parcel</vt:lpstr>
      <vt:lpstr>INSTANT (SCAR) Programme Theme 1: Atmosphere-ocean-ice interactions Subcommittee 3: Southern Ocean- Antarctic  chronology and environmental proxies (SOACEP) </vt:lpstr>
      <vt:lpstr>Environmental Proxies Current leads: Dave Chandler, Marie Cavite, Mathieu Casado, Taryn Noble  Aim Identifying key regions around antarctica, and gaps of knowledge for proxy development and improvements, with consultation of both proxy and modelling community.   Aim Compiling (in interactive format) and analysing paleo proxies used to reconstruct environmental variability throughout the geological past.    </vt:lpstr>
      <vt:lpstr>Chronology and correlation  Current leads:  TBD                                                                                                        .                    </vt:lpstr>
      <vt:lpstr>CONOP (Constrained Optimization)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1.3 SOACEP: Southern Ocean and Antarctic chronology and environmental proxies</dc:title>
  <dc:creator>Georgia Grant</dc:creator>
  <cp:lastModifiedBy>Georgia Grant</cp:lastModifiedBy>
  <cp:revision>19</cp:revision>
  <dcterms:created xsi:type="dcterms:W3CDTF">2021-11-25T05:01:20Z</dcterms:created>
  <dcterms:modified xsi:type="dcterms:W3CDTF">2021-11-30T20:19:13Z</dcterms:modified>
</cp:coreProperties>
</file>