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3" r:id="rId5"/>
    <p:sldId id="259" r:id="rId6"/>
    <p:sldId id="268" r:id="rId7"/>
    <p:sldId id="260" r:id="rId8"/>
    <p:sldId id="261" r:id="rId9"/>
    <p:sldId id="264" r:id="rId10"/>
    <p:sldId id="265" r:id="rId11"/>
    <p:sldId id="266" r:id="rId12"/>
    <p:sldId id="26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114" y="2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B76A0E09-7C66-4A36-9BE6-607329BA109B}" type="datetimeFigureOut">
              <a:rPr lang="en-NZ" smtClean="0"/>
              <a:t>13/10/2021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B353C73-9C37-422D-BDA8-68BA3FA44E34}" type="slidenum">
              <a:rPr lang="en-NZ" smtClean="0"/>
              <a:t>‹#›</a:t>
            </a:fld>
            <a:endParaRPr lang="en-NZ"/>
          </a:p>
        </p:txBody>
      </p:sp>
    </p:spTree>
    <p:extLst>
      <p:ext uri="{BB962C8B-B14F-4D97-AF65-F5344CB8AC3E}">
        <p14:creationId xmlns:p14="http://schemas.microsoft.com/office/powerpoint/2010/main" val="36066288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6A0E09-7C66-4A36-9BE6-607329BA109B}" type="datetimeFigureOut">
              <a:rPr lang="en-NZ" smtClean="0"/>
              <a:t>13/10/2021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B353C73-9C37-422D-BDA8-68BA3FA44E34}" type="slidenum">
              <a:rPr lang="en-NZ" smtClean="0"/>
              <a:t>‹#›</a:t>
            </a:fld>
            <a:endParaRPr lang="en-NZ"/>
          </a:p>
        </p:txBody>
      </p:sp>
    </p:spTree>
    <p:extLst>
      <p:ext uri="{BB962C8B-B14F-4D97-AF65-F5344CB8AC3E}">
        <p14:creationId xmlns:p14="http://schemas.microsoft.com/office/powerpoint/2010/main" val="3081442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76A0E09-7C66-4A36-9BE6-607329BA109B}" type="datetimeFigureOut">
              <a:rPr lang="en-NZ" smtClean="0"/>
              <a:t>13/10/2021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6B353C73-9C37-422D-BDA8-68BA3FA44E34}" type="slidenum">
              <a:rPr lang="en-NZ" smtClean="0"/>
              <a:t>‹#›</a:t>
            </a:fld>
            <a:endParaRPr lang="en-NZ"/>
          </a:p>
        </p:txBody>
      </p:sp>
    </p:spTree>
    <p:extLst>
      <p:ext uri="{BB962C8B-B14F-4D97-AF65-F5344CB8AC3E}">
        <p14:creationId xmlns:p14="http://schemas.microsoft.com/office/powerpoint/2010/main" val="3964684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6A0E09-7C66-4A36-9BE6-607329BA109B}" type="datetimeFigureOut">
              <a:rPr lang="en-NZ" smtClean="0"/>
              <a:t>13/10/2021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B353C73-9C37-422D-BDA8-68BA3FA44E34}" type="slidenum">
              <a:rPr lang="en-NZ" smtClean="0"/>
              <a:t>‹#›</a:t>
            </a:fld>
            <a:endParaRPr lang="en-NZ"/>
          </a:p>
        </p:txBody>
      </p:sp>
    </p:spTree>
    <p:extLst>
      <p:ext uri="{BB962C8B-B14F-4D97-AF65-F5344CB8AC3E}">
        <p14:creationId xmlns:p14="http://schemas.microsoft.com/office/powerpoint/2010/main" val="1841848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B76A0E09-7C66-4A36-9BE6-607329BA109B}" type="datetimeFigureOut">
              <a:rPr lang="en-NZ" smtClean="0"/>
              <a:t>13/10/2021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B353C73-9C37-422D-BDA8-68BA3FA44E34}" type="slidenum">
              <a:rPr lang="en-NZ" smtClean="0"/>
              <a:t>‹#›</a:t>
            </a:fld>
            <a:endParaRPr lang="en-NZ"/>
          </a:p>
        </p:txBody>
      </p:sp>
    </p:spTree>
    <p:extLst>
      <p:ext uri="{BB962C8B-B14F-4D97-AF65-F5344CB8AC3E}">
        <p14:creationId xmlns:p14="http://schemas.microsoft.com/office/powerpoint/2010/main" val="364542485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B76A0E09-7C66-4A36-9BE6-607329BA109B}" type="datetimeFigureOut">
              <a:rPr lang="en-NZ" smtClean="0"/>
              <a:t>13/10/2021</a:t>
            </a:fld>
            <a:endParaRPr lang="en-NZ"/>
          </a:p>
        </p:txBody>
      </p:sp>
      <p:sp>
        <p:nvSpPr>
          <p:cNvPr id="9" name="Footer Placeholder 8"/>
          <p:cNvSpPr>
            <a:spLocks noGrp="1"/>
          </p:cNvSpPr>
          <p:nvPr>
            <p:ph type="ftr" sz="quarter" idx="11"/>
          </p:nvPr>
        </p:nvSpPr>
        <p:spPr/>
        <p:txBody>
          <a:bodyPr/>
          <a:lstStyle/>
          <a:p>
            <a:endParaRPr lang="en-NZ"/>
          </a:p>
        </p:txBody>
      </p:sp>
      <p:sp>
        <p:nvSpPr>
          <p:cNvPr id="10" name="Slide Number Placeholder 9"/>
          <p:cNvSpPr>
            <a:spLocks noGrp="1"/>
          </p:cNvSpPr>
          <p:nvPr>
            <p:ph type="sldNum" sz="quarter" idx="12"/>
          </p:nvPr>
        </p:nvSpPr>
        <p:spPr/>
        <p:txBody>
          <a:bodyPr/>
          <a:lstStyle/>
          <a:p>
            <a:fld id="{6B353C73-9C37-422D-BDA8-68BA3FA44E34}" type="slidenum">
              <a:rPr lang="en-NZ" smtClean="0"/>
              <a:t>‹#›</a:t>
            </a:fld>
            <a:endParaRPr lang="en-NZ"/>
          </a:p>
        </p:txBody>
      </p:sp>
    </p:spTree>
    <p:extLst>
      <p:ext uri="{BB962C8B-B14F-4D97-AF65-F5344CB8AC3E}">
        <p14:creationId xmlns:p14="http://schemas.microsoft.com/office/powerpoint/2010/main" val="4180473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B76A0E09-7C66-4A36-9BE6-607329BA109B}" type="datetimeFigureOut">
              <a:rPr lang="en-NZ" smtClean="0"/>
              <a:t>13/10/2021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6B353C73-9C37-422D-BDA8-68BA3FA44E34}" type="slidenum">
              <a:rPr lang="en-NZ" smtClean="0"/>
              <a:t>‹#›</a:t>
            </a:fld>
            <a:endParaRPr lang="en-NZ"/>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812002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76A0E09-7C66-4A36-9BE6-607329BA109B}" type="datetimeFigureOut">
              <a:rPr lang="en-NZ" smtClean="0"/>
              <a:t>13/10/2021</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6B353C73-9C37-422D-BDA8-68BA3FA44E34}" type="slidenum">
              <a:rPr lang="en-NZ" smtClean="0"/>
              <a:t>‹#›</a:t>
            </a:fld>
            <a:endParaRPr lang="en-NZ"/>
          </a:p>
        </p:txBody>
      </p:sp>
    </p:spTree>
    <p:extLst>
      <p:ext uri="{BB962C8B-B14F-4D97-AF65-F5344CB8AC3E}">
        <p14:creationId xmlns:p14="http://schemas.microsoft.com/office/powerpoint/2010/main" val="1881577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A0E09-7C66-4A36-9BE6-607329BA109B}" type="datetimeFigureOut">
              <a:rPr lang="en-NZ" smtClean="0"/>
              <a:t>13/10/2021</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6B353C73-9C37-422D-BDA8-68BA3FA44E34}" type="slidenum">
              <a:rPr lang="en-NZ" smtClean="0"/>
              <a:t>‹#›</a:t>
            </a:fld>
            <a:endParaRPr lang="en-NZ"/>
          </a:p>
        </p:txBody>
      </p:sp>
    </p:spTree>
    <p:extLst>
      <p:ext uri="{BB962C8B-B14F-4D97-AF65-F5344CB8AC3E}">
        <p14:creationId xmlns:p14="http://schemas.microsoft.com/office/powerpoint/2010/main" val="1102787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B76A0E09-7C66-4A36-9BE6-607329BA109B}" type="datetimeFigureOut">
              <a:rPr lang="en-NZ" smtClean="0"/>
              <a:t>13/10/2021</a:t>
            </a:fld>
            <a:endParaRPr lang="en-NZ"/>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NZ"/>
          </a:p>
        </p:txBody>
      </p:sp>
      <p:sp>
        <p:nvSpPr>
          <p:cNvPr id="11" name="Slide Number Placeholder 10"/>
          <p:cNvSpPr>
            <a:spLocks noGrp="1"/>
          </p:cNvSpPr>
          <p:nvPr>
            <p:ph type="sldNum" sz="quarter" idx="12"/>
          </p:nvPr>
        </p:nvSpPr>
        <p:spPr/>
        <p:txBody>
          <a:bodyPr/>
          <a:lstStyle/>
          <a:p>
            <a:fld id="{6B353C73-9C37-422D-BDA8-68BA3FA44E34}" type="slidenum">
              <a:rPr lang="en-NZ" smtClean="0"/>
              <a:t>‹#›</a:t>
            </a:fld>
            <a:endParaRPr lang="en-NZ"/>
          </a:p>
        </p:txBody>
      </p:sp>
    </p:spTree>
    <p:extLst>
      <p:ext uri="{BB962C8B-B14F-4D97-AF65-F5344CB8AC3E}">
        <p14:creationId xmlns:p14="http://schemas.microsoft.com/office/powerpoint/2010/main" val="1259780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76A0E09-7C66-4A36-9BE6-607329BA109B}" type="datetimeFigureOut">
              <a:rPr lang="en-NZ" smtClean="0"/>
              <a:t>13/10/2021</a:t>
            </a:fld>
            <a:endParaRPr lang="en-NZ"/>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NZ"/>
          </a:p>
        </p:txBody>
      </p:sp>
      <p:sp>
        <p:nvSpPr>
          <p:cNvPr id="10" name="Slide Number Placeholder 9"/>
          <p:cNvSpPr>
            <a:spLocks noGrp="1"/>
          </p:cNvSpPr>
          <p:nvPr>
            <p:ph type="sldNum" sz="quarter" idx="12"/>
          </p:nvPr>
        </p:nvSpPr>
        <p:spPr/>
        <p:txBody>
          <a:bodyPr/>
          <a:lstStyle/>
          <a:p>
            <a:fld id="{6B353C73-9C37-422D-BDA8-68BA3FA44E34}" type="slidenum">
              <a:rPr lang="en-NZ" smtClean="0"/>
              <a:t>‹#›</a:t>
            </a:fld>
            <a:endParaRPr lang="en-NZ"/>
          </a:p>
        </p:txBody>
      </p:sp>
    </p:spTree>
    <p:extLst>
      <p:ext uri="{BB962C8B-B14F-4D97-AF65-F5344CB8AC3E}">
        <p14:creationId xmlns:p14="http://schemas.microsoft.com/office/powerpoint/2010/main" val="2415197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76A0E09-7C66-4A36-9BE6-607329BA109B}" type="datetimeFigureOut">
              <a:rPr lang="en-NZ" smtClean="0"/>
              <a:t>13/10/2021</a:t>
            </a:fld>
            <a:endParaRPr lang="en-NZ"/>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NZ"/>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6B353C73-9C37-422D-BDA8-68BA3FA44E34}" type="slidenum">
              <a:rPr lang="en-NZ" smtClean="0"/>
              <a:t>‹#›</a:t>
            </a:fld>
            <a:endParaRPr lang="en-NZ"/>
          </a:p>
        </p:txBody>
      </p:sp>
    </p:spTree>
    <p:extLst>
      <p:ext uri="{BB962C8B-B14F-4D97-AF65-F5344CB8AC3E}">
        <p14:creationId xmlns:p14="http://schemas.microsoft.com/office/powerpoint/2010/main" val="15314826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app.mural.co/t/gnslara0192/m/gnslara0192/1633233113201/e35f59efecd5683a0233a600f43ba495e7045ad9?sender=ggrant523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14E36E2F-B8E3-4D16-A924-429751E7253B}"/>
              </a:ext>
            </a:extLst>
          </p:cNvPr>
          <p:cNvSpPr>
            <a:spLocks noGrp="1" noChangeArrowheads="1"/>
          </p:cNvSpPr>
          <p:nvPr>
            <p:ph type="ctrTitle"/>
          </p:nvPr>
        </p:nvSpPr>
        <p:spPr bwMode="auto">
          <a:xfrm>
            <a:off x="2021327" y="417319"/>
            <a:ext cx="8149346"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NZ" altLang="en-US" sz="1800" b="1" i="0" u="none" strike="noStrike" cap="none" normalizeH="0" baseline="0" dirty="0">
                <a:ln>
                  <a:noFill/>
                </a:ln>
                <a:solidFill>
                  <a:srgbClr val="7F7F7F"/>
                </a:solidFill>
                <a:effectLst/>
                <a:latin typeface="Arial" panose="020B0604020202020204" pitchFamily="34" charset="0"/>
                <a:ea typeface="Times New Roman" panose="02020603050405020304" pitchFamily="18" charset="0"/>
                <a:cs typeface="Arial" panose="020B0604020202020204" pitchFamily="34" charset="0"/>
              </a:rPr>
              <a:t>INSTANT (SCAR) Programme</a:t>
            </a:r>
            <a:endParaRPr kumimoji="0" lang="en-NZ" altLang="en-US" sz="1100" b="0" i="0" u="none" strike="noStrike" cap="none" normalizeH="0" baseline="0" dirty="0">
              <a:ln>
                <a:noFill/>
              </a:ln>
              <a:solidFill>
                <a:schemeClr val="tx1"/>
              </a:solidFill>
              <a:effectLst/>
            </a:endParaRPr>
          </a:p>
          <a:p>
            <a:pPr eaLnBrk="0" fontAlgn="base" hangingPunct="0">
              <a:lnSpc>
                <a:spcPct val="100000"/>
              </a:lnSpc>
              <a:spcAft>
                <a:spcPct val="0"/>
              </a:spcAft>
            </a:pPr>
            <a:r>
              <a:rPr kumimoji="0" lang="en-NZ" altLang="en-US" sz="1800" b="1" i="0" u="none" strike="noStrike" cap="none" normalizeH="0" baseline="0" dirty="0">
                <a:ln>
                  <a:noFill/>
                </a:ln>
                <a:solidFill>
                  <a:srgbClr val="7F7F7F"/>
                </a:solidFill>
                <a:effectLst/>
                <a:latin typeface="Arial" panose="020B0604020202020204" pitchFamily="34" charset="0"/>
                <a:ea typeface="Times New Roman" panose="02020603050405020304" pitchFamily="18" charset="0"/>
                <a:cs typeface="Arial" panose="020B0604020202020204" pitchFamily="34" charset="0"/>
              </a:rPr>
              <a:t>Theme 1: Atmosphere-ocean-ice interactions</a:t>
            </a:r>
            <a:br>
              <a:rPr kumimoji="0" lang="en-NZ" altLang="en-US" sz="1800" b="1" i="0" u="none" strike="noStrike" cap="none" normalizeH="0" baseline="0" dirty="0">
                <a:ln>
                  <a:noFill/>
                </a:ln>
                <a:solidFill>
                  <a:srgbClr val="7F7F7F"/>
                </a:solidFill>
                <a:effectLst/>
                <a:latin typeface="Arial" panose="020B0604020202020204" pitchFamily="34" charset="0"/>
                <a:ea typeface="Times New Roman" panose="02020603050405020304" pitchFamily="18" charset="0"/>
                <a:cs typeface="Arial" panose="020B0604020202020204" pitchFamily="34" charset="0"/>
              </a:rPr>
            </a:br>
            <a:r>
              <a:rPr lang="en-NZ" sz="3200" dirty="0">
                <a:effectLst/>
              </a:rPr>
              <a:t>Subcommittee 3: Southern Ocean- Antarctic </a:t>
            </a:r>
            <a:br>
              <a:rPr lang="en-NZ" sz="3200" dirty="0">
                <a:effectLst/>
              </a:rPr>
            </a:br>
            <a:r>
              <a:rPr lang="en-NZ" sz="3200" dirty="0">
                <a:effectLst/>
              </a:rPr>
              <a:t>chronology and environmental proxies (SOACEP)</a:t>
            </a:r>
            <a:br>
              <a:rPr lang="en-NZ" sz="3200" dirty="0">
                <a:effectLst/>
              </a:rPr>
            </a:br>
            <a:endParaRPr kumimoji="0" lang="en-NZ" altLang="en-US" sz="3200" b="0" i="0" u="none" strike="noStrike" cap="none" normalizeH="0" baseline="0" dirty="0">
              <a:ln>
                <a:noFill/>
              </a:ln>
              <a:solidFill>
                <a:schemeClr val="tx1"/>
              </a:solidFill>
              <a:effectLst/>
              <a:latin typeface="Arial" panose="020B0604020202020204" pitchFamily="34" charset="0"/>
            </a:endParaRPr>
          </a:p>
        </p:txBody>
      </p:sp>
      <p:sp>
        <p:nvSpPr>
          <p:cNvPr id="3" name="Subtitle 2">
            <a:extLst>
              <a:ext uri="{FF2B5EF4-FFF2-40B4-BE49-F238E27FC236}">
                <a16:creationId xmlns:a16="http://schemas.microsoft.com/office/drawing/2014/main" id="{249E51F1-9798-41C9-895C-D22199EA6EA8}"/>
              </a:ext>
            </a:extLst>
          </p:cNvPr>
          <p:cNvSpPr>
            <a:spLocks noGrp="1"/>
          </p:cNvSpPr>
          <p:nvPr>
            <p:ph type="subTitle" idx="1"/>
          </p:nvPr>
        </p:nvSpPr>
        <p:spPr>
          <a:xfrm>
            <a:off x="1524000" y="2714015"/>
            <a:ext cx="9144000" cy="1655762"/>
          </a:xfrm>
        </p:spPr>
        <p:txBody>
          <a:bodyPr/>
          <a:lstStyle/>
          <a:p>
            <a:r>
              <a:rPr lang="en-NZ" dirty="0"/>
              <a:t>G R Grant, I Sauermilch, L De Santis</a:t>
            </a:r>
          </a:p>
          <a:p>
            <a:r>
              <a:rPr lang="en-NZ" dirty="0"/>
              <a:t>August 2021</a:t>
            </a:r>
          </a:p>
        </p:txBody>
      </p:sp>
      <p:sp>
        <p:nvSpPr>
          <p:cNvPr id="6" name="Rectangle 5">
            <a:extLst>
              <a:ext uri="{FF2B5EF4-FFF2-40B4-BE49-F238E27FC236}">
                <a16:creationId xmlns:a16="http://schemas.microsoft.com/office/drawing/2014/main" id="{49ADEF35-1F8E-4BFA-8592-F50DA207181F}"/>
              </a:ext>
            </a:extLst>
          </p:cNvPr>
          <p:cNvSpPr/>
          <p:nvPr/>
        </p:nvSpPr>
        <p:spPr>
          <a:xfrm>
            <a:off x="2731477" y="3995678"/>
            <a:ext cx="6096000" cy="1938992"/>
          </a:xfrm>
          <a:prstGeom prst="rect">
            <a:avLst/>
          </a:prstGeom>
        </p:spPr>
        <p:txBody>
          <a:bodyPr>
            <a:spAutoFit/>
          </a:bodyPr>
          <a:lstStyle/>
          <a:p>
            <a:pPr algn="ctr"/>
            <a:r>
              <a:rPr lang="en-NZ" sz="1200" dirty="0"/>
              <a:t>JL Andersen	S Berg	M Bentley	P Bijl</a:t>
            </a:r>
          </a:p>
          <a:p>
            <a:pPr algn="ctr"/>
            <a:r>
              <a:rPr lang="en-NZ" sz="1200" dirty="0"/>
              <a:t>S </a:t>
            </a:r>
            <a:r>
              <a:rPr lang="en-NZ" sz="1200" dirty="0" err="1"/>
              <a:t>Boharty</a:t>
            </a:r>
            <a:r>
              <a:rPr lang="en-NZ" sz="1200" dirty="0"/>
              <a:t>	C </a:t>
            </a:r>
            <a:r>
              <a:rPr lang="en-NZ" sz="1200" dirty="0" err="1"/>
              <a:t>Buizert</a:t>
            </a:r>
            <a:r>
              <a:rPr lang="en-NZ" sz="1200" dirty="0"/>
              <a:t>	L </a:t>
            </a:r>
            <a:r>
              <a:rPr lang="en-NZ" sz="1200" dirty="0" err="1"/>
              <a:t>Capotondi</a:t>
            </a:r>
            <a:r>
              <a:rPr lang="en-NZ" sz="1200" dirty="0"/>
              <a:t>	M Casado</a:t>
            </a:r>
          </a:p>
          <a:p>
            <a:pPr algn="ctr"/>
            <a:r>
              <a:rPr lang="en-NZ" sz="1200" dirty="0"/>
              <a:t>D Chandler	X </a:t>
            </a:r>
            <a:r>
              <a:rPr lang="en-NZ" sz="1200" dirty="0" err="1"/>
              <a:t>Crosta</a:t>
            </a:r>
            <a:r>
              <a:rPr lang="en-NZ" sz="1200" dirty="0"/>
              <a:t>	C </a:t>
            </a:r>
            <a:r>
              <a:rPr lang="en-NZ" sz="1200" dirty="0" err="1"/>
              <a:t>Escuita</a:t>
            </a:r>
            <a:r>
              <a:rPr lang="en-NZ" sz="1200" dirty="0"/>
              <a:t>	J </a:t>
            </a:r>
            <a:r>
              <a:rPr lang="en-NZ" sz="1200" dirty="0" err="1"/>
              <a:t>Etorneau</a:t>
            </a:r>
            <a:endParaRPr lang="en-NZ" sz="1200" dirty="0"/>
          </a:p>
          <a:p>
            <a:pPr algn="ctr"/>
            <a:r>
              <a:rPr lang="en-NZ" sz="1200" dirty="0"/>
              <a:t>CD Hillenbrand X Huang	M Iwai	K Johnson</a:t>
            </a:r>
          </a:p>
          <a:p>
            <a:pPr algn="ctr"/>
            <a:r>
              <a:rPr lang="en-NZ" sz="1200" dirty="0"/>
              <a:t>RS Jones	D Kulhanek	L Lembke-Jene	K Licht</a:t>
            </a:r>
          </a:p>
          <a:p>
            <a:pPr algn="ctr"/>
            <a:r>
              <a:rPr lang="en-NZ" sz="1200" dirty="0"/>
              <a:t>E </a:t>
            </a:r>
            <a:r>
              <a:rPr lang="en-NZ" sz="1200" dirty="0" err="1"/>
              <a:t>McClymont</a:t>
            </a:r>
            <a:r>
              <a:rPr lang="en-NZ" sz="1200" dirty="0"/>
              <a:t>	R McKay	P </a:t>
            </a:r>
            <a:r>
              <a:rPr lang="en-NZ" sz="1200" dirty="0" err="1"/>
              <a:t>Montagna</a:t>
            </a:r>
            <a:r>
              <a:rPr lang="en-NZ" sz="1200" dirty="0"/>
              <a:t>	C </a:t>
            </a:r>
            <a:r>
              <a:rPr lang="en-NZ" sz="1200" dirty="0" err="1"/>
              <a:t>Morigi</a:t>
            </a:r>
            <a:endParaRPr lang="en-NZ" sz="1200" dirty="0"/>
          </a:p>
          <a:p>
            <a:pPr algn="ctr"/>
            <a:r>
              <a:rPr lang="en-NZ" sz="1200" dirty="0"/>
              <a:t>F Nitsche	T Noble	P O'Brien	C Ohneiser</a:t>
            </a:r>
          </a:p>
          <a:p>
            <a:pPr algn="ctr"/>
            <a:r>
              <a:rPr lang="en-NZ" sz="1200" dirty="0"/>
              <a:t>S </a:t>
            </a:r>
            <a:r>
              <a:rPr lang="en-NZ" sz="1200" dirty="0" err="1"/>
              <a:t>Passchier</a:t>
            </a:r>
            <a:r>
              <a:rPr lang="en-NZ" sz="1200" dirty="0"/>
              <a:t>	MO Patterson	E Pearson	L F. Pérez</a:t>
            </a:r>
          </a:p>
          <a:p>
            <a:pPr algn="ctr"/>
            <a:r>
              <a:rPr lang="en-NZ" sz="1200" dirty="0"/>
              <a:t>S Roberts	A </a:t>
            </a:r>
            <a:r>
              <a:rPr lang="en-NZ" sz="1200" dirty="0" err="1"/>
              <a:t>Rovere</a:t>
            </a:r>
            <a:r>
              <a:rPr lang="en-NZ" sz="1200" dirty="0"/>
              <a:t>	F </a:t>
            </a:r>
            <a:r>
              <a:rPr lang="en-NZ" sz="1200" dirty="0" err="1"/>
              <a:t>Sangiorgi</a:t>
            </a:r>
            <a:r>
              <a:rPr lang="en-NZ" sz="1200" dirty="0"/>
              <a:t>	Y Suganuma</a:t>
            </a:r>
          </a:p>
          <a:p>
            <a:pPr algn="ctr"/>
            <a:r>
              <a:rPr lang="en-NZ" sz="1200" dirty="0"/>
              <a:t>N Sullivan 	R </a:t>
            </a:r>
            <a:r>
              <a:rPr lang="en-NZ" sz="1200" dirty="0" err="1"/>
              <a:t>Venturelli</a:t>
            </a:r>
            <a:r>
              <a:rPr lang="en-NZ" sz="1200" dirty="0"/>
              <a:t>		</a:t>
            </a:r>
          </a:p>
        </p:txBody>
      </p:sp>
    </p:spTree>
    <p:extLst>
      <p:ext uri="{BB962C8B-B14F-4D97-AF65-F5344CB8AC3E}">
        <p14:creationId xmlns:p14="http://schemas.microsoft.com/office/powerpoint/2010/main" val="146944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E3AF4-4DF9-497D-9497-52FF8A81B796}"/>
              </a:ext>
            </a:extLst>
          </p:cNvPr>
          <p:cNvSpPr>
            <a:spLocks noGrp="1"/>
          </p:cNvSpPr>
          <p:nvPr>
            <p:ph type="title"/>
          </p:nvPr>
        </p:nvSpPr>
        <p:spPr/>
        <p:txBody>
          <a:bodyPr/>
          <a:lstStyle/>
          <a:p>
            <a:r>
              <a:rPr lang="en-NZ" dirty="0"/>
              <a:t>4. Nominate workstream leaders (all) </a:t>
            </a:r>
            <a:r>
              <a:rPr lang="en-NZ" i="1" dirty="0"/>
              <a:t>[10min]</a:t>
            </a:r>
            <a:r>
              <a:rPr lang="en-NZ" dirty="0"/>
              <a:t> </a:t>
            </a:r>
          </a:p>
        </p:txBody>
      </p:sp>
      <p:sp>
        <p:nvSpPr>
          <p:cNvPr id="3" name="Content Placeholder 2">
            <a:extLst>
              <a:ext uri="{FF2B5EF4-FFF2-40B4-BE49-F238E27FC236}">
                <a16:creationId xmlns:a16="http://schemas.microsoft.com/office/drawing/2014/main" id="{B474FC9C-4278-4936-94B1-165AE4AC77CA}"/>
              </a:ext>
            </a:extLst>
          </p:cNvPr>
          <p:cNvSpPr>
            <a:spLocks noGrp="1"/>
          </p:cNvSpPr>
          <p:nvPr>
            <p:ph idx="1"/>
          </p:nvPr>
        </p:nvSpPr>
        <p:spPr/>
        <p:txBody>
          <a:bodyPr/>
          <a:lstStyle/>
          <a:p>
            <a:r>
              <a:rPr lang="en-NZ" dirty="0"/>
              <a:t>On Mural</a:t>
            </a:r>
          </a:p>
          <a:p>
            <a:r>
              <a:rPr lang="en-NZ" dirty="0"/>
              <a:t>Self-nominated (place name on workstream if interested)</a:t>
            </a:r>
          </a:p>
          <a:p>
            <a:r>
              <a:rPr lang="en-NZ" dirty="0"/>
              <a:t>Responsible for more detailed coordination of specific tasks</a:t>
            </a:r>
          </a:p>
          <a:p>
            <a:endParaRPr lang="en-NZ" dirty="0"/>
          </a:p>
          <a:p>
            <a:r>
              <a:rPr lang="en-NZ" dirty="0"/>
              <a:t>Assigned end of October to allow other participants to contribute </a:t>
            </a:r>
          </a:p>
        </p:txBody>
      </p:sp>
    </p:spTree>
    <p:extLst>
      <p:ext uri="{BB962C8B-B14F-4D97-AF65-F5344CB8AC3E}">
        <p14:creationId xmlns:p14="http://schemas.microsoft.com/office/powerpoint/2010/main" val="29566866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7E3265-BA34-4650-B365-C4D8BC4922AE}"/>
              </a:ext>
            </a:extLst>
          </p:cNvPr>
          <p:cNvSpPr>
            <a:spLocks noGrp="1"/>
          </p:cNvSpPr>
          <p:nvPr>
            <p:ph type="title"/>
          </p:nvPr>
        </p:nvSpPr>
        <p:spPr/>
        <p:txBody>
          <a:bodyPr>
            <a:normAutofit fontScale="90000"/>
          </a:bodyPr>
          <a:lstStyle/>
          <a:p>
            <a:r>
              <a:rPr lang="en-NZ" dirty="0"/>
              <a:t>5. Define first steps and requirements of workplan (all) </a:t>
            </a:r>
            <a:r>
              <a:rPr lang="en-NZ" i="1" dirty="0"/>
              <a:t>[15min]</a:t>
            </a:r>
            <a:endParaRPr lang="en-NZ" dirty="0"/>
          </a:p>
        </p:txBody>
      </p:sp>
      <p:sp>
        <p:nvSpPr>
          <p:cNvPr id="3" name="Content Placeholder 2">
            <a:extLst>
              <a:ext uri="{FF2B5EF4-FFF2-40B4-BE49-F238E27FC236}">
                <a16:creationId xmlns:a16="http://schemas.microsoft.com/office/drawing/2014/main" id="{E1E637D4-63FB-4398-A6A4-BAA71B91673E}"/>
              </a:ext>
            </a:extLst>
          </p:cNvPr>
          <p:cNvSpPr>
            <a:spLocks noGrp="1"/>
          </p:cNvSpPr>
          <p:nvPr>
            <p:ph idx="1"/>
          </p:nvPr>
        </p:nvSpPr>
        <p:spPr/>
        <p:txBody>
          <a:bodyPr/>
          <a:lstStyle/>
          <a:p>
            <a:r>
              <a:rPr lang="en-NZ" dirty="0"/>
              <a:t>On Mural </a:t>
            </a:r>
          </a:p>
          <a:p>
            <a:r>
              <a:rPr lang="en-NZ" dirty="0"/>
              <a:t>Identify risks – work required for completion </a:t>
            </a:r>
          </a:p>
          <a:p>
            <a:endParaRPr lang="en-NZ" dirty="0"/>
          </a:p>
        </p:txBody>
      </p:sp>
    </p:spTree>
    <p:extLst>
      <p:ext uri="{BB962C8B-B14F-4D97-AF65-F5344CB8AC3E}">
        <p14:creationId xmlns:p14="http://schemas.microsoft.com/office/powerpoint/2010/main" val="1443303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F9B9A-7E23-4B90-94C6-B7761A365240}"/>
              </a:ext>
            </a:extLst>
          </p:cNvPr>
          <p:cNvSpPr>
            <a:spLocks noGrp="1"/>
          </p:cNvSpPr>
          <p:nvPr>
            <p:ph type="title"/>
          </p:nvPr>
        </p:nvSpPr>
        <p:spPr/>
        <p:txBody>
          <a:bodyPr/>
          <a:lstStyle/>
          <a:p>
            <a:r>
              <a:rPr lang="en-NZ" dirty="0"/>
              <a:t>6. Next steps (GG/IS/LD) </a:t>
            </a:r>
            <a:r>
              <a:rPr lang="en-NZ" i="1" dirty="0"/>
              <a:t>[5min]</a:t>
            </a:r>
            <a:endParaRPr lang="en-NZ" dirty="0"/>
          </a:p>
        </p:txBody>
      </p:sp>
      <p:sp>
        <p:nvSpPr>
          <p:cNvPr id="3" name="Content Placeholder 2">
            <a:extLst>
              <a:ext uri="{FF2B5EF4-FFF2-40B4-BE49-F238E27FC236}">
                <a16:creationId xmlns:a16="http://schemas.microsoft.com/office/drawing/2014/main" id="{CDF9E1BE-C0E1-4870-8D41-FCFBAB200D83}"/>
              </a:ext>
            </a:extLst>
          </p:cNvPr>
          <p:cNvSpPr>
            <a:spLocks noGrp="1"/>
          </p:cNvSpPr>
          <p:nvPr>
            <p:ph idx="1"/>
          </p:nvPr>
        </p:nvSpPr>
        <p:spPr/>
        <p:txBody>
          <a:bodyPr>
            <a:normAutofit fontScale="92500" lnSpcReduction="10000"/>
          </a:bodyPr>
          <a:lstStyle/>
          <a:p>
            <a:r>
              <a:rPr lang="en-NZ" dirty="0"/>
              <a:t>Email all </a:t>
            </a:r>
          </a:p>
          <a:p>
            <a:pPr lvl="1"/>
            <a:r>
              <a:rPr lang="en-NZ" dirty="0"/>
              <a:t>Recording</a:t>
            </a:r>
          </a:p>
          <a:p>
            <a:pPr lvl="1"/>
            <a:r>
              <a:rPr lang="en-NZ" dirty="0"/>
              <a:t>Meeting summary</a:t>
            </a:r>
          </a:p>
          <a:p>
            <a:pPr lvl="1"/>
            <a:r>
              <a:rPr lang="en-NZ" dirty="0"/>
              <a:t>Workstream summaries, co-leaders, ‘members’</a:t>
            </a:r>
          </a:p>
          <a:p>
            <a:pPr lvl="1"/>
            <a:r>
              <a:rPr lang="en-NZ" dirty="0"/>
              <a:t>Send to mailing list for further contributions (by 25</a:t>
            </a:r>
            <a:r>
              <a:rPr lang="en-NZ" baseline="30000" dirty="0"/>
              <a:t>th</a:t>
            </a:r>
            <a:r>
              <a:rPr lang="en-NZ" dirty="0"/>
              <a:t> October) </a:t>
            </a:r>
          </a:p>
          <a:p>
            <a:pPr lvl="1"/>
            <a:r>
              <a:rPr lang="en-NZ" dirty="0"/>
              <a:t>Workstream leaders selected by end October</a:t>
            </a:r>
          </a:p>
          <a:p>
            <a:pPr lvl="1"/>
            <a:r>
              <a:rPr lang="en-NZ" dirty="0"/>
              <a:t>Timeframe for delivery (Workplan, outputs and timeline for end of November) </a:t>
            </a:r>
          </a:p>
          <a:p>
            <a:pPr lvl="1"/>
            <a:r>
              <a:rPr lang="en-NZ" dirty="0"/>
              <a:t>Workstream leaders and Chairs (end of November) </a:t>
            </a:r>
          </a:p>
          <a:p>
            <a:pPr lvl="1"/>
            <a:r>
              <a:rPr lang="en-NZ" dirty="0"/>
              <a:t>Next meeting –  March</a:t>
            </a:r>
          </a:p>
          <a:p>
            <a:pPr marL="457200" lvl="1" indent="0">
              <a:buNone/>
            </a:pPr>
            <a:endParaRPr lang="en-NZ" dirty="0"/>
          </a:p>
          <a:p>
            <a:pPr lvl="1"/>
            <a:endParaRPr lang="en-NZ" dirty="0"/>
          </a:p>
        </p:txBody>
      </p:sp>
    </p:spTree>
    <p:extLst>
      <p:ext uri="{BB962C8B-B14F-4D97-AF65-F5344CB8AC3E}">
        <p14:creationId xmlns:p14="http://schemas.microsoft.com/office/powerpoint/2010/main" val="1124390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655A8-4946-4199-B980-3C10F202C8E5}"/>
              </a:ext>
            </a:extLst>
          </p:cNvPr>
          <p:cNvSpPr>
            <a:spLocks noGrp="1"/>
          </p:cNvSpPr>
          <p:nvPr>
            <p:ph type="title"/>
          </p:nvPr>
        </p:nvSpPr>
        <p:spPr/>
        <p:txBody>
          <a:bodyPr/>
          <a:lstStyle/>
          <a:p>
            <a:r>
              <a:rPr lang="en-NZ" dirty="0"/>
              <a:t>Comments</a:t>
            </a:r>
          </a:p>
        </p:txBody>
      </p:sp>
      <p:sp>
        <p:nvSpPr>
          <p:cNvPr id="3" name="Content Placeholder 2">
            <a:extLst>
              <a:ext uri="{FF2B5EF4-FFF2-40B4-BE49-F238E27FC236}">
                <a16:creationId xmlns:a16="http://schemas.microsoft.com/office/drawing/2014/main" id="{7AE3A45C-3B7B-403C-8D2D-C059E83DF030}"/>
              </a:ext>
            </a:extLst>
          </p:cNvPr>
          <p:cNvSpPr>
            <a:spLocks noGrp="1"/>
          </p:cNvSpPr>
          <p:nvPr>
            <p:ph idx="1"/>
          </p:nvPr>
        </p:nvSpPr>
        <p:spPr/>
        <p:txBody>
          <a:bodyPr>
            <a:normAutofit fontScale="92500" lnSpcReduction="10000"/>
          </a:bodyPr>
          <a:lstStyle/>
          <a:p>
            <a:r>
              <a:rPr lang="en-US" dirty="0"/>
              <a:t>Quick update on the Antarctic Schools: we are planning the next one for May 2022, we definitely have funding for another in 2024, and likely have funding for 2023 as well. Is it worth considering having a workstream (or subcommittee) developing/organizing early career training opportunities? Denise Kulhanek</a:t>
            </a:r>
          </a:p>
          <a:p>
            <a:r>
              <a:rPr lang="en-NZ" dirty="0"/>
              <a:t>JUNE 2023 in Utrecht MIO proxy and modelling meeting – Francesca</a:t>
            </a:r>
          </a:p>
          <a:p>
            <a:endParaRPr lang="en-NZ" dirty="0"/>
          </a:p>
          <a:p>
            <a:r>
              <a:rPr lang="en-US" dirty="0"/>
              <a:t>Building on Taryn's comment, we could perhaps start off with streams 1-3 together and divide into sub sections later once tasks are better defined... ? Marie </a:t>
            </a:r>
            <a:r>
              <a:rPr lang="en-US" dirty="0" err="1"/>
              <a:t>Cavitte</a:t>
            </a:r>
            <a:endParaRPr lang="en-US" dirty="0"/>
          </a:p>
          <a:p>
            <a:r>
              <a:rPr lang="en-US" dirty="0"/>
              <a:t>Agree with Taryn about finding an efficient way to navigate streams 1-3 (similar to how streams 4-6 looked) Erin M</a:t>
            </a:r>
            <a:endParaRPr lang="en-NZ" dirty="0"/>
          </a:p>
        </p:txBody>
      </p:sp>
    </p:spTree>
    <p:extLst>
      <p:ext uri="{BB962C8B-B14F-4D97-AF65-F5344CB8AC3E}">
        <p14:creationId xmlns:p14="http://schemas.microsoft.com/office/powerpoint/2010/main" val="2796425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98FD6-FC89-4894-ABC3-78F0C9BD845C}"/>
              </a:ext>
            </a:extLst>
          </p:cNvPr>
          <p:cNvSpPr>
            <a:spLocks noGrp="1"/>
          </p:cNvSpPr>
          <p:nvPr>
            <p:ph type="title"/>
          </p:nvPr>
        </p:nvSpPr>
        <p:spPr/>
        <p:txBody>
          <a:bodyPr/>
          <a:lstStyle/>
          <a:p>
            <a:r>
              <a:rPr lang="en-NZ" dirty="0"/>
              <a:t>Agenda</a:t>
            </a:r>
          </a:p>
        </p:txBody>
      </p:sp>
      <p:sp>
        <p:nvSpPr>
          <p:cNvPr id="3" name="Content Placeholder 2">
            <a:extLst>
              <a:ext uri="{FF2B5EF4-FFF2-40B4-BE49-F238E27FC236}">
                <a16:creationId xmlns:a16="http://schemas.microsoft.com/office/drawing/2014/main" id="{4F0F8C0E-8A99-46E8-A0C0-06C17953B9D3}"/>
              </a:ext>
            </a:extLst>
          </p:cNvPr>
          <p:cNvSpPr>
            <a:spLocks noGrp="1"/>
          </p:cNvSpPr>
          <p:nvPr>
            <p:ph idx="1"/>
          </p:nvPr>
        </p:nvSpPr>
        <p:spPr/>
        <p:txBody>
          <a:bodyPr/>
          <a:lstStyle/>
          <a:p>
            <a:pPr marL="514350" indent="-514350">
              <a:buFont typeface="+mj-lt"/>
              <a:buAutoNum type="arabicPeriod"/>
            </a:pPr>
            <a:r>
              <a:rPr lang="en-NZ" dirty="0"/>
              <a:t>Start recording meeting</a:t>
            </a:r>
          </a:p>
          <a:p>
            <a:pPr marL="514350" indent="-514350">
              <a:buFont typeface="+mj-lt"/>
              <a:buAutoNum type="arabicPeriod"/>
            </a:pPr>
            <a:r>
              <a:rPr lang="en-NZ" dirty="0"/>
              <a:t>Brief introductions (Georgia, Isabel, Laura) </a:t>
            </a:r>
            <a:r>
              <a:rPr lang="en-NZ" i="1" dirty="0"/>
              <a:t>[5min]</a:t>
            </a:r>
            <a:endParaRPr lang="en-NZ" dirty="0"/>
          </a:p>
          <a:p>
            <a:pPr marL="514350" indent="-514350">
              <a:buFont typeface="+mj-lt"/>
              <a:buAutoNum type="arabicPeriod"/>
            </a:pPr>
            <a:r>
              <a:rPr lang="en-NZ" dirty="0"/>
              <a:t>Intro to subcommittee (IS/LD) and the structure (GG)</a:t>
            </a:r>
            <a:r>
              <a:rPr lang="en-NZ" i="1" dirty="0"/>
              <a:t> [10min]</a:t>
            </a:r>
            <a:endParaRPr lang="en-NZ" dirty="0"/>
          </a:p>
          <a:p>
            <a:pPr marL="514350" indent="-514350">
              <a:buFont typeface="+mj-lt"/>
              <a:buAutoNum type="arabicPeriod"/>
            </a:pPr>
            <a:r>
              <a:rPr lang="en-NZ" dirty="0"/>
              <a:t>Clarify workstreams (all)</a:t>
            </a:r>
            <a:r>
              <a:rPr lang="en-NZ" i="1" dirty="0"/>
              <a:t> [15min]</a:t>
            </a:r>
            <a:endParaRPr lang="en-NZ" dirty="0"/>
          </a:p>
          <a:p>
            <a:pPr marL="514350" indent="-514350">
              <a:buFont typeface="+mj-lt"/>
              <a:buAutoNum type="arabicPeriod"/>
            </a:pPr>
            <a:r>
              <a:rPr lang="en-NZ" dirty="0"/>
              <a:t>Assign workstream leaders (all) </a:t>
            </a:r>
            <a:r>
              <a:rPr lang="en-NZ" i="1" dirty="0"/>
              <a:t>[10min]</a:t>
            </a:r>
          </a:p>
          <a:p>
            <a:pPr marL="514350" indent="-514350">
              <a:buFont typeface="+mj-lt"/>
              <a:buAutoNum type="arabicPeriod"/>
            </a:pPr>
            <a:r>
              <a:rPr lang="en-NZ" dirty="0"/>
              <a:t>Define first steps and requirements of workplan (all) </a:t>
            </a:r>
            <a:r>
              <a:rPr lang="en-NZ" i="1" dirty="0"/>
              <a:t>[15min]</a:t>
            </a:r>
            <a:endParaRPr lang="en-NZ" dirty="0"/>
          </a:p>
          <a:p>
            <a:pPr marL="514350" indent="-514350">
              <a:buFont typeface="+mj-lt"/>
              <a:buAutoNum type="arabicPeriod"/>
            </a:pPr>
            <a:r>
              <a:rPr lang="en-NZ" dirty="0"/>
              <a:t>Next steps (GG/IS/LD) </a:t>
            </a:r>
            <a:r>
              <a:rPr lang="en-NZ" i="1" dirty="0"/>
              <a:t>[5min]</a:t>
            </a:r>
            <a:endParaRPr lang="en-NZ" dirty="0"/>
          </a:p>
        </p:txBody>
      </p:sp>
    </p:spTree>
    <p:extLst>
      <p:ext uri="{BB962C8B-B14F-4D97-AF65-F5344CB8AC3E}">
        <p14:creationId xmlns:p14="http://schemas.microsoft.com/office/powerpoint/2010/main" val="1123684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7D6EC-A5CF-460D-894B-F59893E2BC83}"/>
              </a:ext>
            </a:extLst>
          </p:cNvPr>
          <p:cNvSpPr>
            <a:spLocks noGrp="1"/>
          </p:cNvSpPr>
          <p:nvPr>
            <p:ph type="title"/>
          </p:nvPr>
        </p:nvSpPr>
        <p:spPr/>
        <p:txBody>
          <a:bodyPr>
            <a:normAutofit/>
          </a:bodyPr>
          <a:lstStyle/>
          <a:p>
            <a:r>
              <a:rPr lang="en-NZ" dirty="0"/>
              <a:t>1. Brief introductions (Georgia, Isabel, Laura) </a:t>
            </a:r>
            <a:r>
              <a:rPr lang="en-NZ" i="1" dirty="0"/>
              <a:t>[5min]</a:t>
            </a:r>
            <a:endParaRPr lang="en-NZ" dirty="0"/>
          </a:p>
        </p:txBody>
      </p:sp>
      <p:sp>
        <p:nvSpPr>
          <p:cNvPr id="3" name="Content Placeholder 2">
            <a:extLst>
              <a:ext uri="{FF2B5EF4-FFF2-40B4-BE49-F238E27FC236}">
                <a16:creationId xmlns:a16="http://schemas.microsoft.com/office/drawing/2014/main" id="{D65AF35B-CACB-4217-A3B4-C8F5D0FB21A7}"/>
              </a:ext>
            </a:extLst>
          </p:cNvPr>
          <p:cNvSpPr>
            <a:spLocks noGrp="1"/>
          </p:cNvSpPr>
          <p:nvPr>
            <p:ph idx="1"/>
          </p:nvPr>
        </p:nvSpPr>
        <p:spPr/>
        <p:txBody>
          <a:bodyPr>
            <a:normAutofit lnSpcReduction="10000"/>
          </a:bodyPr>
          <a:lstStyle/>
          <a:p>
            <a:r>
              <a:rPr lang="en-NZ" dirty="0"/>
              <a:t>Georgia R. Grant, GNS Science (New Zealand)</a:t>
            </a:r>
          </a:p>
          <a:p>
            <a:pPr lvl="1"/>
            <a:r>
              <a:rPr lang="en-NZ" dirty="0" err="1"/>
              <a:t>Sedimentologist</a:t>
            </a:r>
            <a:r>
              <a:rPr lang="en-NZ" dirty="0"/>
              <a:t>, </a:t>
            </a:r>
            <a:r>
              <a:rPr lang="en-NZ" dirty="0" err="1"/>
              <a:t>paleoclimatologist</a:t>
            </a:r>
            <a:r>
              <a:rPr lang="en-NZ" dirty="0"/>
              <a:t>, chronologist (</a:t>
            </a:r>
            <a:r>
              <a:rPr lang="en-NZ" dirty="0" err="1"/>
              <a:t>biostrat</a:t>
            </a:r>
            <a:r>
              <a:rPr lang="en-NZ" dirty="0"/>
              <a:t> and </a:t>
            </a:r>
            <a:r>
              <a:rPr lang="en-NZ" dirty="0" err="1"/>
              <a:t>astrochron</a:t>
            </a:r>
            <a:r>
              <a:rPr lang="en-NZ" dirty="0"/>
              <a:t>)</a:t>
            </a:r>
          </a:p>
          <a:p>
            <a:pPr lvl="1"/>
            <a:endParaRPr lang="en-NZ" dirty="0"/>
          </a:p>
          <a:p>
            <a:r>
              <a:rPr lang="en-NZ" dirty="0"/>
              <a:t>Isabel Sauermilch, Utrecht University (Netherlands)</a:t>
            </a:r>
          </a:p>
          <a:p>
            <a:pPr lvl="1"/>
            <a:r>
              <a:rPr lang="en-NZ" dirty="0"/>
              <a:t>Seismic stratigraphy, geophysics, physical oceanography</a:t>
            </a:r>
          </a:p>
          <a:p>
            <a:pPr lvl="1"/>
            <a:endParaRPr lang="en-NZ" dirty="0"/>
          </a:p>
          <a:p>
            <a:r>
              <a:rPr lang="en-NZ" dirty="0"/>
              <a:t>Laura De Santis, </a:t>
            </a:r>
            <a:r>
              <a:rPr lang="en-NZ" dirty="0" err="1"/>
              <a:t>Istituto</a:t>
            </a:r>
            <a:r>
              <a:rPr lang="en-NZ" dirty="0"/>
              <a:t> Nazionale di </a:t>
            </a:r>
            <a:r>
              <a:rPr lang="en-NZ" dirty="0" err="1"/>
              <a:t>Oceanografia</a:t>
            </a:r>
            <a:r>
              <a:rPr lang="en-NZ" dirty="0"/>
              <a:t> e di </a:t>
            </a:r>
            <a:r>
              <a:rPr lang="en-NZ" dirty="0" err="1"/>
              <a:t>Geofisica</a:t>
            </a:r>
            <a:r>
              <a:rPr lang="en-NZ" dirty="0"/>
              <a:t> </a:t>
            </a:r>
            <a:r>
              <a:rPr lang="en-NZ" dirty="0" err="1"/>
              <a:t>Sperimentale</a:t>
            </a:r>
            <a:r>
              <a:rPr lang="en-NZ" dirty="0"/>
              <a:t> (Italy) </a:t>
            </a:r>
          </a:p>
          <a:p>
            <a:pPr lvl="1"/>
            <a:r>
              <a:rPr lang="en-NZ" dirty="0"/>
              <a:t>Seismic stratigraphy, geophysics, Co-Chief IODP Exp. 374</a:t>
            </a:r>
          </a:p>
        </p:txBody>
      </p:sp>
    </p:spTree>
    <p:extLst>
      <p:ext uri="{BB962C8B-B14F-4D97-AF65-F5344CB8AC3E}">
        <p14:creationId xmlns:p14="http://schemas.microsoft.com/office/powerpoint/2010/main" val="3452789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57EA3-704D-49CD-8E16-F26AAE217C8A}"/>
              </a:ext>
            </a:extLst>
          </p:cNvPr>
          <p:cNvSpPr>
            <a:spLocks noGrp="1"/>
          </p:cNvSpPr>
          <p:nvPr>
            <p:ph type="title"/>
          </p:nvPr>
        </p:nvSpPr>
        <p:spPr/>
        <p:txBody>
          <a:bodyPr/>
          <a:lstStyle/>
          <a:p>
            <a:r>
              <a:rPr lang="en-NZ" dirty="0">
                <a:ea typeface="Times New Roman" panose="02020603050405020304" pitchFamily="18" charset="0"/>
                <a:cs typeface="Times New Roman" panose="02020603050405020304" pitchFamily="18" charset="0"/>
              </a:rPr>
              <a:t>2. SOACEP subcommittee </a:t>
            </a:r>
            <a:r>
              <a:rPr lang="en-NZ" dirty="0"/>
              <a:t>(IS/LD)</a:t>
            </a:r>
            <a:r>
              <a:rPr lang="en-NZ" i="1" dirty="0"/>
              <a:t> [8min]</a:t>
            </a:r>
            <a:endParaRPr lang="en-NZ" dirty="0"/>
          </a:p>
        </p:txBody>
      </p:sp>
      <p:sp>
        <p:nvSpPr>
          <p:cNvPr id="3" name="Content Placeholder 2">
            <a:extLst>
              <a:ext uri="{FF2B5EF4-FFF2-40B4-BE49-F238E27FC236}">
                <a16:creationId xmlns:a16="http://schemas.microsoft.com/office/drawing/2014/main" id="{8641375E-D91E-4898-86C8-CAFFE52B1265}"/>
              </a:ext>
            </a:extLst>
          </p:cNvPr>
          <p:cNvSpPr>
            <a:spLocks noGrp="1"/>
          </p:cNvSpPr>
          <p:nvPr>
            <p:ph idx="1"/>
          </p:nvPr>
        </p:nvSpPr>
        <p:spPr>
          <a:xfrm>
            <a:off x="2231136" y="2356338"/>
            <a:ext cx="7729728" cy="3383689"/>
          </a:xfrm>
        </p:spPr>
        <p:txBody>
          <a:bodyPr>
            <a:normAutofit lnSpcReduction="10000"/>
          </a:bodyPr>
          <a:lstStyle/>
          <a:p>
            <a:r>
              <a:rPr lang="en-NZ" dirty="0">
                <a:latin typeface="Arial" panose="020B0604020202020204" pitchFamily="34" charset="0"/>
                <a:ea typeface="Times New Roman" panose="02020603050405020304" pitchFamily="18" charset="0"/>
                <a:cs typeface="Times New Roman" panose="02020603050405020304" pitchFamily="18" charset="0"/>
              </a:rPr>
              <a:t>Identifying, compiling (in interactive format) and analysing paleo proxies used to reconstruct environmental variability throughout the geological past. </a:t>
            </a:r>
          </a:p>
          <a:p>
            <a:r>
              <a:rPr lang="en-NZ" dirty="0">
                <a:latin typeface="Arial" panose="020B0604020202020204" pitchFamily="34" charset="0"/>
                <a:ea typeface="Times New Roman" panose="02020603050405020304" pitchFamily="18" charset="0"/>
                <a:cs typeface="Times New Roman" panose="02020603050405020304" pitchFamily="18" charset="0"/>
              </a:rPr>
              <a:t>Identifying key regions around Antarctica, and gaps of knowledge for proxy development and improvements, with consultation of both proxy and modelling community. </a:t>
            </a:r>
          </a:p>
          <a:p>
            <a:r>
              <a:rPr lang="en-NZ" dirty="0">
                <a:latin typeface="Arial" panose="020B0604020202020204" pitchFamily="34" charset="0"/>
                <a:ea typeface="Times New Roman" panose="02020603050405020304" pitchFamily="18" charset="0"/>
                <a:cs typeface="Times New Roman" panose="02020603050405020304" pitchFamily="18" charset="0"/>
              </a:rPr>
              <a:t>Documenting chronological methodology and developing systematic assessment of age models for paleo records.</a:t>
            </a:r>
          </a:p>
          <a:p>
            <a:r>
              <a:rPr lang="en-NZ" dirty="0">
                <a:latin typeface="Arial" panose="020B0604020202020204" pitchFamily="34" charset="0"/>
                <a:ea typeface="Times New Roman" panose="02020603050405020304" pitchFamily="18" charset="0"/>
                <a:cs typeface="Times New Roman" panose="02020603050405020304" pitchFamily="18" charset="0"/>
              </a:rPr>
              <a:t>Improve the correlation at a continental scale between terrestrial and proximal marine, to deep marine Southern Ocean environmental response through time. </a:t>
            </a:r>
            <a:endParaRPr lang="en-NZ" dirty="0"/>
          </a:p>
          <a:p>
            <a:endParaRPr lang="en-NZ" dirty="0"/>
          </a:p>
        </p:txBody>
      </p:sp>
    </p:spTree>
    <p:extLst>
      <p:ext uri="{BB962C8B-B14F-4D97-AF65-F5344CB8AC3E}">
        <p14:creationId xmlns:p14="http://schemas.microsoft.com/office/powerpoint/2010/main" val="2744640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AE722-E83D-424F-B4AD-BA5FB5FC6593}"/>
              </a:ext>
            </a:extLst>
          </p:cNvPr>
          <p:cNvSpPr>
            <a:spLocks noGrp="1"/>
          </p:cNvSpPr>
          <p:nvPr>
            <p:ph type="title"/>
          </p:nvPr>
        </p:nvSpPr>
        <p:spPr/>
        <p:txBody>
          <a:bodyPr>
            <a:normAutofit/>
          </a:bodyPr>
          <a:lstStyle/>
          <a:p>
            <a:r>
              <a:rPr lang="en-NZ" dirty="0">
                <a:ea typeface="Times New Roman" panose="02020603050405020304" pitchFamily="18" charset="0"/>
                <a:cs typeface="Times New Roman" panose="02020603050405020304" pitchFamily="18" charset="0"/>
              </a:rPr>
              <a:t>2. SOACEP subcommittee </a:t>
            </a:r>
            <a:r>
              <a:rPr lang="en-NZ" dirty="0"/>
              <a:t>(IS/LD)</a:t>
            </a:r>
            <a:r>
              <a:rPr lang="en-NZ" i="1" dirty="0"/>
              <a:t> [8min]</a:t>
            </a:r>
            <a:endParaRPr lang="en-NZ" dirty="0"/>
          </a:p>
        </p:txBody>
      </p:sp>
      <p:sp>
        <p:nvSpPr>
          <p:cNvPr id="3" name="Content Placeholder 2">
            <a:extLst>
              <a:ext uri="{FF2B5EF4-FFF2-40B4-BE49-F238E27FC236}">
                <a16:creationId xmlns:a16="http://schemas.microsoft.com/office/drawing/2014/main" id="{4093F17E-0C60-4439-94C5-21A7E8C7CA1D}"/>
              </a:ext>
            </a:extLst>
          </p:cNvPr>
          <p:cNvSpPr>
            <a:spLocks noGrp="1"/>
          </p:cNvSpPr>
          <p:nvPr>
            <p:ph idx="1"/>
          </p:nvPr>
        </p:nvSpPr>
        <p:spPr/>
        <p:txBody>
          <a:bodyPr/>
          <a:lstStyle/>
          <a:p>
            <a:endParaRPr lang="en-NZ"/>
          </a:p>
        </p:txBody>
      </p:sp>
      <p:sp>
        <p:nvSpPr>
          <p:cNvPr id="5" name="Rectangle 4">
            <a:extLst>
              <a:ext uri="{FF2B5EF4-FFF2-40B4-BE49-F238E27FC236}">
                <a16:creationId xmlns:a16="http://schemas.microsoft.com/office/drawing/2014/main" id="{43D889D6-11EA-47E1-8C7B-E2E655E904FA}"/>
              </a:ext>
            </a:extLst>
          </p:cNvPr>
          <p:cNvSpPr/>
          <p:nvPr/>
        </p:nvSpPr>
        <p:spPr>
          <a:xfrm>
            <a:off x="838199" y="2342375"/>
            <a:ext cx="10515601" cy="3693319"/>
          </a:xfrm>
          <a:prstGeom prst="rect">
            <a:avLst/>
          </a:prstGeom>
        </p:spPr>
        <p:txBody>
          <a:bodyPr wrap="square">
            <a:spAutoFit/>
          </a:bodyPr>
          <a:lstStyle/>
          <a:p>
            <a:pPr marL="342900" marR="358775" lvl="0" indent="-342900" algn="just">
              <a:spcBef>
                <a:spcPts val="1100"/>
              </a:spcBef>
              <a:spcAft>
                <a:spcPts val="0"/>
              </a:spcAft>
              <a:buFont typeface="+mj-lt"/>
              <a:buAutoNum type="arabicPeriod"/>
            </a:pPr>
            <a:r>
              <a:rPr lang="en-NZ" i="1" dirty="0">
                <a:latin typeface="Arial" panose="020B0604020202020204" pitchFamily="34" charset="0"/>
                <a:ea typeface="Times New Roman" panose="02020603050405020304" pitchFamily="18" charset="0"/>
                <a:cs typeface="Times New Roman" panose="02020603050405020304" pitchFamily="18" charset="0"/>
              </a:rPr>
              <a:t>Identify the paleo-proxies (and critical regions) needed by modelers to answer the key science questions</a:t>
            </a:r>
          </a:p>
          <a:p>
            <a:pPr marL="342900" marR="358775" lvl="0" indent="-342900" algn="just">
              <a:spcAft>
                <a:spcPts val="0"/>
              </a:spcAft>
              <a:buFont typeface="+mj-lt"/>
              <a:buAutoNum type="arabicPeriod"/>
            </a:pPr>
            <a:r>
              <a:rPr lang="en-NZ" i="1" dirty="0">
                <a:latin typeface="Arial" panose="020B0604020202020204" pitchFamily="34" charset="0"/>
                <a:ea typeface="Times New Roman" panose="02020603050405020304" pitchFamily="18" charset="0"/>
                <a:cs typeface="Times New Roman" panose="02020603050405020304" pitchFamily="18" charset="0"/>
              </a:rPr>
              <a:t>Define the gaps in geographical areas, time periods and proxy understanding </a:t>
            </a:r>
          </a:p>
          <a:p>
            <a:pPr marL="342900" marR="358775" lvl="0" indent="-342900" algn="just">
              <a:spcAft>
                <a:spcPts val="0"/>
              </a:spcAft>
              <a:buFont typeface="+mj-lt"/>
              <a:buAutoNum type="arabicPeriod"/>
            </a:pPr>
            <a:r>
              <a:rPr lang="en-NZ" i="1" dirty="0">
                <a:latin typeface="Arial" panose="020B0604020202020204" pitchFamily="34" charset="0"/>
                <a:ea typeface="Times New Roman" panose="02020603050405020304" pitchFamily="18" charset="0"/>
                <a:cs typeface="Times New Roman" panose="02020603050405020304" pitchFamily="18" charset="0"/>
              </a:rPr>
              <a:t>Improve the accuracy of existing proxies and develop new precise proxies for quantifying key environmental changes and identifying their drivers </a:t>
            </a:r>
          </a:p>
          <a:p>
            <a:pPr marL="342900" marR="358775" lvl="0" indent="-342900" algn="just">
              <a:spcAft>
                <a:spcPts val="0"/>
              </a:spcAft>
              <a:buFont typeface="+mj-lt"/>
              <a:buAutoNum type="arabicPeriod"/>
            </a:pPr>
            <a:r>
              <a:rPr lang="en-NZ" i="1" dirty="0">
                <a:latin typeface="Arial" panose="020B0604020202020204" pitchFamily="34" charset="0"/>
                <a:ea typeface="Times New Roman" panose="02020603050405020304" pitchFamily="18" charset="0"/>
                <a:cs typeface="Times New Roman" panose="02020603050405020304" pitchFamily="18" charset="0"/>
              </a:rPr>
              <a:t>Collate and document dating methods, technique uncertainty and environments they can be applied.</a:t>
            </a:r>
          </a:p>
          <a:p>
            <a:pPr marL="342900" marR="358775" lvl="0" indent="-342900" algn="just">
              <a:spcAft>
                <a:spcPts val="0"/>
              </a:spcAft>
              <a:buFont typeface="+mj-lt"/>
              <a:buAutoNum type="arabicPeriod"/>
            </a:pPr>
            <a:r>
              <a:rPr lang="en-NZ" i="1" dirty="0">
                <a:latin typeface="Arial" panose="020B0604020202020204" pitchFamily="34" charset="0"/>
                <a:ea typeface="Times New Roman" panose="02020603050405020304" pitchFamily="18" charset="0"/>
                <a:cs typeface="Times New Roman" panose="02020603050405020304" pitchFamily="18" charset="0"/>
              </a:rPr>
              <a:t>Undertake a confidence assessment of the dating methods and their uncertainties with guidelines for calculating the propagation of uncertainties. </a:t>
            </a:r>
          </a:p>
          <a:p>
            <a:pPr marL="342900" marR="358775" lvl="0" indent="-342900" algn="just">
              <a:spcAft>
                <a:spcPts val="0"/>
              </a:spcAft>
              <a:buFont typeface="+mj-lt"/>
              <a:buAutoNum type="arabicPeriod"/>
            </a:pPr>
            <a:r>
              <a:rPr lang="en-NZ" i="1" dirty="0">
                <a:latin typeface="Arial" panose="020B0604020202020204" pitchFamily="34" charset="0"/>
                <a:ea typeface="Times New Roman" panose="02020603050405020304" pitchFamily="18" charset="0"/>
                <a:cs typeface="Times New Roman" panose="02020603050405020304" pitchFamily="18" charset="0"/>
              </a:rPr>
              <a:t>Form a ‘best practice’ for developing age models, reporting uncertainty and formatting guidelines to support subsequent updates to e.g. GPTS, reservoir effects.</a:t>
            </a:r>
          </a:p>
          <a:p>
            <a:pPr marL="342900" marR="358775" lvl="0" indent="-342900" algn="just">
              <a:spcAft>
                <a:spcPts val="0"/>
              </a:spcAft>
              <a:buFont typeface="+mj-lt"/>
              <a:buAutoNum type="arabicPeriod"/>
            </a:pPr>
            <a:r>
              <a:rPr lang="en-NZ" i="1" dirty="0">
                <a:latin typeface="Arial" panose="020B0604020202020204" pitchFamily="34" charset="0"/>
                <a:ea typeface="Times New Roman" panose="02020603050405020304" pitchFamily="18" charset="0"/>
                <a:cs typeface="Times New Roman" panose="02020603050405020304" pitchFamily="18" charset="0"/>
              </a:rPr>
              <a:t>Investigate a framework to collate all chronostratigraphic (sediment and ice) Antarctic records for open access use by the community.</a:t>
            </a:r>
          </a:p>
        </p:txBody>
      </p:sp>
    </p:spTree>
    <p:extLst>
      <p:ext uri="{BB962C8B-B14F-4D97-AF65-F5344CB8AC3E}">
        <p14:creationId xmlns:p14="http://schemas.microsoft.com/office/powerpoint/2010/main" val="9717555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DE483-68E9-4E51-9C7B-B6BCC3C9696D}"/>
              </a:ext>
            </a:extLst>
          </p:cNvPr>
          <p:cNvSpPr>
            <a:spLocks noGrp="1"/>
          </p:cNvSpPr>
          <p:nvPr>
            <p:ph type="title"/>
          </p:nvPr>
        </p:nvSpPr>
        <p:spPr>
          <a:xfrm>
            <a:off x="2231135" y="254977"/>
            <a:ext cx="7729728" cy="1188720"/>
          </a:xfrm>
        </p:spPr>
        <p:txBody>
          <a:bodyPr/>
          <a:lstStyle/>
          <a:p>
            <a:r>
              <a:rPr lang="en-NZ" dirty="0">
                <a:ea typeface="Times New Roman" panose="02020603050405020304" pitchFamily="18" charset="0"/>
                <a:cs typeface="Times New Roman" panose="02020603050405020304" pitchFamily="18" charset="0"/>
              </a:rPr>
              <a:t>2. SOACEP subcommittee </a:t>
            </a:r>
            <a:r>
              <a:rPr lang="en-NZ" dirty="0"/>
              <a:t>(IS/LD)</a:t>
            </a:r>
            <a:r>
              <a:rPr lang="en-NZ" i="1" dirty="0"/>
              <a:t> [8min]</a:t>
            </a:r>
            <a:endParaRPr lang="en-NZ" dirty="0"/>
          </a:p>
        </p:txBody>
      </p:sp>
      <p:graphicFrame>
        <p:nvGraphicFramePr>
          <p:cNvPr id="7" name="Content Placeholder 6">
            <a:extLst>
              <a:ext uri="{FF2B5EF4-FFF2-40B4-BE49-F238E27FC236}">
                <a16:creationId xmlns:a16="http://schemas.microsoft.com/office/drawing/2014/main" id="{4F096361-FD04-4340-AFF8-0737D9B60802}"/>
              </a:ext>
            </a:extLst>
          </p:cNvPr>
          <p:cNvGraphicFramePr>
            <a:graphicFrameLocks noGrp="1"/>
          </p:cNvGraphicFramePr>
          <p:nvPr>
            <p:ph idx="1"/>
          </p:nvPr>
        </p:nvGraphicFramePr>
        <p:xfrm>
          <a:off x="6095999" y="4709639"/>
          <a:ext cx="5753100" cy="1893384"/>
        </p:xfrm>
        <a:graphic>
          <a:graphicData uri="http://schemas.openxmlformats.org/drawingml/2006/table">
            <a:tbl>
              <a:tblPr firstRow="1" firstCol="1" bandRow="1"/>
              <a:tblGrid>
                <a:gridCol w="1737995">
                  <a:extLst>
                    <a:ext uri="{9D8B030D-6E8A-4147-A177-3AD203B41FA5}">
                      <a16:colId xmlns:a16="http://schemas.microsoft.com/office/drawing/2014/main" val="1859585428"/>
                    </a:ext>
                  </a:extLst>
                </a:gridCol>
                <a:gridCol w="445770">
                  <a:extLst>
                    <a:ext uri="{9D8B030D-6E8A-4147-A177-3AD203B41FA5}">
                      <a16:colId xmlns:a16="http://schemas.microsoft.com/office/drawing/2014/main" val="2956355723"/>
                    </a:ext>
                  </a:extLst>
                </a:gridCol>
                <a:gridCol w="445135">
                  <a:extLst>
                    <a:ext uri="{9D8B030D-6E8A-4147-A177-3AD203B41FA5}">
                      <a16:colId xmlns:a16="http://schemas.microsoft.com/office/drawing/2014/main" val="2616915040"/>
                    </a:ext>
                  </a:extLst>
                </a:gridCol>
                <a:gridCol w="445770">
                  <a:extLst>
                    <a:ext uri="{9D8B030D-6E8A-4147-A177-3AD203B41FA5}">
                      <a16:colId xmlns:a16="http://schemas.microsoft.com/office/drawing/2014/main" val="4246417352"/>
                    </a:ext>
                  </a:extLst>
                </a:gridCol>
                <a:gridCol w="446405">
                  <a:extLst>
                    <a:ext uri="{9D8B030D-6E8A-4147-A177-3AD203B41FA5}">
                      <a16:colId xmlns:a16="http://schemas.microsoft.com/office/drawing/2014/main" val="968830568"/>
                    </a:ext>
                  </a:extLst>
                </a:gridCol>
                <a:gridCol w="446405">
                  <a:extLst>
                    <a:ext uri="{9D8B030D-6E8A-4147-A177-3AD203B41FA5}">
                      <a16:colId xmlns:a16="http://schemas.microsoft.com/office/drawing/2014/main" val="411463947"/>
                    </a:ext>
                  </a:extLst>
                </a:gridCol>
                <a:gridCol w="446405">
                  <a:extLst>
                    <a:ext uri="{9D8B030D-6E8A-4147-A177-3AD203B41FA5}">
                      <a16:colId xmlns:a16="http://schemas.microsoft.com/office/drawing/2014/main" val="3982032019"/>
                    </a:ext>
                  </a:extLst>
                </a:gridCol>
                <a:gridCol w="446405">
                  <a:extLst>
                    <a:ext uri="{9D8B030D-6E8A-4147-A177-3AD203B41FA5}">
                      <a16:colId xmlns:a16="http://schemas.microsoft.com/office/drawing/2014/main" val="3103481552"/>
                    </a:ext>
                  </a:extLst>
                </a:gridCol>
                <a:gridCol w="446405">
                  <a:extLst>
                    <a:ext uri="{9D8B030D-6E8A-4147-A177-3AD203B41FA5}">
                      <a16:colId xmlns:a16="http://schemas.microsoft.com/office/drawing/2014/main" val="3422044610"/>
                    </a:ext>
                  </a:extLst>
                </a:gridCol>
                <a:gridCol w="446405">
                  <a:extLst>
                    <a:ext uri="{9D8B030D-6E8A-4147-A177-3AD203B41FA5}">
                      <a16:colId xmlns:a16="http://schemas.microsoft.com/office/drawing/2014/main" val="1595528976"/>
                    </a:ext>
                  </a:extLst>
                </a:gridCol>
              </a:tblGrid>
              <a:tr h="0">
                <a:tc>
                  <a:txBody>
                    <a:bodyPr/>
                    <a:lstStyle/>
                    <a:p>
                      <a:pPr algn="just">
                        <a:lnSpc>
                          <a:spcPct val="150000"/>
                        </a:lnSpc>
                        <a:spcBef>
                          <a:spcPts val="1100"/>
                        </a:spcBef>
                        <a:spcAft>
                          <a:spcPts val="0"/>
                        </a:spcAft>
                      </a:pPr>
                      <a:r>
                        <a:rPr lang="en-NZ" sz="1050" b="1" cap="all">
                          <a:effectLst/>
                          <a:latin typeface="Arial" panose="020B0604020202020204" pitchFamily="34" charset="0"/>
                          <a:ea typeface="Times New Roman" panose="02020603050405020304" pitchFamily="18" charset="0"/>
                          <a:cs typeface="Times New Roman" panose="02020603050405020304" pitchFamily="18" charset="0"/>
                        </a:rPr>
                        <a:t>Output</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b="1" cap="all">
                          <a:effectLst/>
                          <a:latin typeface="Arial" panose="020B0604020202020204" pitchFamily="34" charset="0"/>
                          <a:ea typeface="Times New Roman" panose="02020603050405020304" pitchFamily="18" charset="0"/>
                          <a:cs typeface="Times New Roman" panose="02020603050405020304" pitchFamily="18" charset="0"/>
                        </a:rPr>
                        <a:t>2021</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b="1" cap="all">
                          <a:effectLst/>
                          <a:latin typeface="Arial" panose="020B0604020202020204" pitchFamily="34" charset="0"/>
                          <a:ea typeface="Times New Roman" panose="02020603050405020304" pitchFamily="18" charset="0"/>
                          <a:cs typeface="Times New Roman" panose="02020603050405020304" pitchFamily="18" charset="0"/>
                        </a:rPr>
                        <a:t>2022</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b="1" cap="all">
                          <a:effectLst/>
                          <a:latin typeface="Arial" panose="020B0604020202020204" pitchFamily="34" charset="0"/>
                          <a:ea typeface="Times New Roman" panose="02020603050405020304" pitchFamily="18" charset="0"/>
                          <a:cs typeface="Times New Roman" panose="02020603050405020304" pitchFamily="18" charset="0"/>
                        </a:rPr>
                        <a:t>2023</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b="1" cap="all">
                          <a:effectLst/>
                          <a:latin typeface="Arial" panose="020B0604020202020204" pitchFamily="34" charset="0"/>
                          <a:ea typeface="Times New Roman" panose="02020603050405020304" pitchFamily="18" charset="0"/>
                          <a:cs typeface="Times New Roman" panose="02020603050405020304" pitchFamily="18" charset="0"/>
                        </a:rPr>
                        <a:t>2024</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b="1" cap="all">
                          <a:effectLst/>
                          <a:latin typeface="Arial" panose="020B0604020202020204" pitchFamily="34" charset="0"/>
                          <a:ea typeface="Times New Roman" panose="02020603050405020304" pitchFamily="18" charset="0"/>
                          <a:cs typeface="Times New Roman" panose="02020603050405020304" pitchFamily="18" charset="0"/>
                        </a:rPr>
                        <a:t>2025</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b="1" cap="all">
                          <a:effectLst/>
                          <a:latin typeface="Arial" panose="020B0604020202020204" pitchFamily="34" charset="0"/>
                          <a:ea typeface="Times New Roman" panose="02020603050405020304" pitchFamily="18" charset="0"/>
                          <a:cs typeface="Times New Roman" panose="02020603050405020304" pitchFamily="18" charset="0"/>
                        </a:rPr>
                        <a:t>2026</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b="1" cap="all">
                          <a:effectLst/>
                          <a:latin typeface="Arial" panose="020B0604020202020204" pitchFamily="34" charset="0"/>
                          <a:ea typeface="Times New Roman" panose="02020603050405020304" pitchFamily="18" charset="0"/>
                          <a:cs typeface="Times New Roman" panose="02020603050405020304" pitchFamily="18" charset="0"/>
                        </a:rPr>
                        <a:t>2027</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b="1" cap="all">
                          <a:effectLst/>
                          <a:latin typeface="Arial" panose="020B0604020202020204" pitchFamily="34" charset="0"/>
                          <a:ea typeface="Times New Roman" panose="02020603050405020304" pitchFamily="18" charset="0"/>
                          <a:cs typeface="Times New Roman" panose="02020603050405020304" pitchFamily="18" charset="0"/>
                        </a:rPr>
                        <a:t>2028</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b="1" cap="all">
                          <a:effectLst/>
                          <a:latin typeface="Arial" panose="020B0604020202020204" pitchFamily="34" charset="0"/>
                          <a:ea typeface="Times New Roman" panose="02020603050405020304" pitchFamily="18" charset="0"/>
                          <a:cs typeface="Times New Roman" panose="02020603050405020304" pitchFamily="18" charset="0"/>
                        </a:rPr>
                        <a:t>2029</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0863600"/>
                  </a:ext>
                </a:extLst>
              </a:tr>
              <a:tr h="0">
                <a:tc>
                  <a:txBody>
                    <a:bodyPr/>
                    <a:lstStyle/>
                    <a:p>
                      <a:pPr algn="just">
                        <a:lnSpc>
                          <a:spcPct val="150000"/>
                        </a:lnSpc>
                        <a:spcBef>
                          <a:spcPts val="1100"/>
                        </a:spcBef>
                        <a:spcAft>
                          <a:spcPts val="0"/>
                        </a:spcAft>
                      </a:pPr>
                      <a:r>
                        <a:rPr lang="en-NZ" sz="1050" cap="all">
                          <a:effectLst/>
                          <a:latin typeface="Arial" panose="020B0604020202020204" pitchFamily="34" charset="0"/>
                          <a:ea typeface="Times New Roman" panose="02020603050405020304" pitchFamily="18" charset="0"/>
                          <a:cs typeface="Times New Roman" panose="02020603050405020304" pitchFamily="18" charset="0"/>
                        </a:rPr>
                        <a:t>Review/WHITE paper</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just">
                        <a:lnSpc>
                          <a:spcPct val="150000"/>
                        </a:lnSpc>
                        <a:spcBef>
                          <a:spcPts val="1100"/>
                        </a:spcBef>
                        <a:spcAft>
                          <a:spcPts val="0"/>
                        </a:spcAft>
                      </a:pPr>
                      <a:r>
                        <a:rPr lang="en-NZ" sz="1050" dirty="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en-NZ"/>
                    </a:p>
                  </a:txBody>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52192443"/>
                  </a:ext>
                </a:extLst>
              </a:tr>
              <a:tr h="0">
                <a:tc>
                  <a:txBody>
                    <a:bodyPr/>
                    <a:lstStyle/>
                    <a:p>
                      <a:pPr algn="just">
                        <a:lnSpc>
                          <a:spcPct val="150000"/>
                        </a:lnSpc>
                        <a:spcBef>
                          <a:spcPts val="1100"/>
                        </a:spcBef>
                        <a:spcAft>
                          <a:spcPts val="0"/>
                        </a:spcAft>
                      </a:pPr>
                      <a:r>
                        <a:rPr lang="en-NZ" sz="1050" cap="all" dirty="0">
                          <a:effectLst/>
                          <a:latin typeface="Arial" panose="020B0604020202020204" pitchFamily="34" charset="0"/>
                          <a:ea typeface="Times New Roman" panose="02020603050405020304" pitchFamily="18" charset="0"/>
                          <a:cs typeface="Times New Roman" panose="02020603050405020304" pitchFamily="18" charset="0"/>
                        </a:rPr>
                        <a:t>Standard datasets</a:t>
                      </a:r>
                      <a:endParaRPr lang="en-NZ"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4374193"/>
                  </a:ext>
                </a:extLst>
              </a:tr>
              <a:tr h="0">
                <a:tc>
                  <a:txBody>
                    <a:bodyPr/>
                    <a:lstStyle/>
                    <a:p>
                      <a:pPr algn="just">
                        <a:lnSpc>
                          <a:spcPct val="150000"/>
                        </a:lnSpc>
                        <a:spcBef>
                          <a:spcPts val="1100"/>
                        </a:spcBef>
                        <a:spcAft>
                          <a:spcPts val="0"/>
                        </a:spcAft>
                      </a:pPr>
                      <a:r>
                        <a:rPr lang="en-NZ" sz="1050" cap="all">
                          <a:effectLst/>
                          <a:latin typeface="Arial" panose="020B0604020202020204" pitchFamily="34" charset="0"/>
                          <a:ea typeface="Times New Roman" panose="02020603050405020304" pitchFamily="18" charset="0"/>
                          <a:cs typeface="Times New Roman" panose="02020603050405020304" pitchFamily="18" charset="0"/>
                        </a:rPr>
                        <a:t>starter kit</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897120"/>
                  </a:ext>
                </a:extLst>
              </a:tr>
              <a:tr h="0">
                <a:tc>
                  <a:txBody>
                    <a:bodyPr/>
                    <a:lstStyle/>
                    <a:p>
                      <a:pPr algn="just">
                        <a:lnSpc>
                          <a:spcPct val="150000"/>
                        </a:lnSpc>
                        <a:spcBef>
                          <a:spcPts val="1100"/>
                        </a:spcBef>
                        <a:spcAft>
                          <a:spcPts val="0"/>
                        </a:spcAft>
                      </a:pPr>
                      <a:r>
                        <a:rPr lang="en-NZ" sz="1050" cap="all">
                          <a:effectLst/>
                          <a:latin typeface="Arial" panose="020B0604020202020204" pitchFamily="34" charset="0"/>
                          <a:ea typeface="Times New Roman" panose="02020603050405020304" pitchFamily="18" charset="0"/>
                          <a:cs typeface="Times New Roman" panose="02020603050405020304" pitchFamily="18" charset="0"/>
                        </a:rPr>
                        <a:t>Map Quantarctica</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7">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tc hMerge="1">
                  <a:txBody>
                    <a:bodyPr/>
                    <a:lstStyle/>
                    <a:p>
                      <a:endParaRPr lang="en-NZ"/>
                    </a:p>
                  </a:txBody>
                  <a:tcPr/>
                </a:tc>
                <a:extLst>
                  <a:ext uri="{0D108BD9-81ED-4DB2-BD59-A6C34878D82A}">
                    <a16:rowId xmlns:a16="http://schemas.microsoft.com/office/drawing/2014/main" val="1328398119"/>
                  </a:ext>
                </a:extLst>
              </a:tr>
              <a:tr h="0">
                <a:tc>
                  <a:txBody>
                    <a:bodyPr/>
                    <a:lstStyle/>
                    <a:p>
                      <a:pPr algn="just">
                        <a:lnSpc>
                          <a:spcPct val="150000"/>
                        </a:lnSpc>
                        <a:spcBef>
                          <a:spcPts val="1100"/>
                        </a:spcBef>
                        <a:spcAft>
                          <a:spcPts val="0"/>
                        </a:spcAft>
                      </a:pPr>
                      <a:r>
                        <a:rPr lang="en-NZ" sz="1050" cap="all">
                          <a:effectLst/>
                          <a:latin typeface="Arial" panose="020B0604020202020204" pitchFamily="34" charset="0"/>
                          <a:ea typeface="Times New Roman" panose="02020603050405020304" pitchFamily="18" charset="0"/>
                          <a:cs typeface="Times New Roman" panose="02020603050405020304" pitchFamily="18" charset="0"/>
                        </a:rPr>
                        <a:t>INSTANT school</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9947590"/>
                  </a:ext>
                </a:extLst>
              </a:tr>
              <a:tr h="0">
                <a:tc>
                  <a:txBody>
                    <a:bodyPr/>
                    <a:lstStyle/>
                    <a:p>
                      <a:pPr algn="just">
                        <a:lnSpc>
                          <a:spcPct val="150000"/>
                        </a:lnSpc>
                        <a:spcBef>
                          <a:spcPts val="1100"/>
                        </a:spcBef>
                        <a:spcAft>
                          <a:spcPts val="0"/>
                        </a:spcAft>
                      </a:pPr>
                      <a:r>
                        <a:rPr lang="en-NZ" sz="1050" cap="all">
                          <a:effectLst/>
                          <a:latin typeface="Arial" panose="020B0604020202020204" pitchFamily="34" charset="0"/>
                          <a:ea typeface="Times New Roman" panose="02020603050405020304" pitchFamily="18" charset="0"/>
                          <a:cs typeface="Times New Roman" panose="02020603050405020304" pitchFamily="18" charset="0"/>
                        </a:rPr>
                        <a:t>PROGRESS PAPER</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6A6A6"/>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2634513"/>
                  </a:ext>
                </a:extLst>
              </a:tr>
              <a:tr h="0">
                <a:tc>
                  <a:txBody>
                    <a:bodyPr/>
                    <a:lstStyle/>
                    <a:p>
                      <a:pPr algn="just">
                        <a:lnSpc>
                          <a:spcPct val="150000"/>
                        </a:lnSpc>
                        <a:spcBef>
                          <a:spcPts val="1100"/>
                        </a:spcBef>
                        <a:spcAft>
                          <a:spcPts val="0"/>
                        </a:spcAft>
                      </a:pPr>
                      <a:r>
                        <a:rPr lang="en-NZ" sz="1050" cap="all">
                          <a:effectLst/>
                          <a:latin typeface="Arial" panose="020B0604020202020204" pitchFamily="34" charset="0"/>
                          <a:ea typeface="Times New Roman" panose="02020603050405020304" pitchFamily="18" charset="0"/>
                          <a:cs typeface="Times New Roman" panose="02020603050405020304" pitchFamily="18" charset="0"/>
                        </a:rPr>
                        <a:t>workshops/sessions</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5814920"/>
                  </a:ext>
                </a:extLst>
              </a:tr>
              <a:tr h="0">
                <a:tc>
                  <a:txBody>
                    <a:bodyPr/>
                    <a:lstStyle/>
                    <a:p>
                      <a:pPr algn="just">
                        <a:lnSpc>
                          <a:spcPct val="150000"/>
                        </a:lnSpc>
                        <a:spcBef>
                          <a:spcPts val="1100"/>
                        </a:spcBef>
                        <a:spcAft>
                          <a:spcPts val="0"/>
                        </a:spcAft>
                      </a:pPr>
                      <a:r>
                        <a:rPr lang="en-NZ" sz="1050" cap="all" dirty="0">
                          <a:effectLst/>
                          <a:latin typeface="Arial" panose="020B0604020202020204" pitchFamily="34" charset="0"/>
                          <a:ea typeface="Times New Roman" panose="02020603050405020304" pitchFamily="18" charset="0"/>
                          <a:cs typeface="Times New Roman" panose="02020603050405020304" pitchFamily="18" charset="0"/>
                        </a:rPr>
                        <a:t>INSTANTSPECIAL ISSUE</a:t>
                      </a:r>
                      <a:endParaRPr lang="en-NZ"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7F7F7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Bef>
                          <a:spcPts val="1100"/>
                        </a:spcBef>
                        <a:spcAft>
                          <a:spcPts val="0"/>
                        </a:spcAft>
                      </a:pPr>
                      <a:r>
                        <a:rPr lang="en-NZ" sz="105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9594"/>
                    </a:solidFill>
                  </a:tcPr>
                </a:tc>
                <a:tc>
                  <a:txBody>
                    <a:bodyPr/>
                    <a:lstStyle/>
                    <a:p>
                      <a:pPr algn="just">
                        <a:lnSpc>
                          <a:spcPct val="150000"/>
                        </a:lnSpc>
                        <a:spcBef>
                          <a:spcPts val="1100"/>
                        </a:spcBef>
                        <a:spcAft>
                          <a:spcPts val="0"/>
                        </a:spcAft>
                      </a:pPr>
                      <a:r>
                        <a:rPr lang="en-NZ" sz="1050" dirty="0">
                          <a:effectLst/>
                          <a:latin typeface="Arial" panose="020B0604020202020204" pitchFamily="34" charset="0"/>
                          <a:ea typeface="Times New Roman" panose="02020603050405020304" pitchFamily="18" charset="0"/>
                          <a:cs typeface="Times New Roman" panose="02020603050405020304" pitchFamily="18" charset="0"/>
                        </a:rPr>
                        <a:t> </a:t>
                      </a:r>
                      <a:endParaRPr lang="en-NZ"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4035532"/>
                  </a:ext>
                </a:extLst>
              </a:tr>
            </a:tbl>
          </a:graphicData>
        </a:graphic>
      </p:graphicFrame>
      <p:sp>
        <p:nvSpPr>
          <p:cNvPr id="9" name="Rectangle 8">
            <a:extLst>
              <a:ext uri="{FF2B5EF4-FFF2-40B4-BE49-F238E27FC236}">
                <a16:creationId xmlns:a16="http://schemas.microsoft.com/office/drawing/2014/main" id="{B3F96D42-D2C6-4A1B-BE6D-9D837289409F}"/>
              </a:ext>
            </a:extLst>
          </p:cNvPr>
          <p:cNvSpPr/>
          <p:nvPr/>
        </p:nvSpPr>
        <p:spPr>
          <a:xfrm>
            <a:off x="190499" y="1690688"/>
            <a:ext cx="12001501" cy="3416320"/>
          </a:xfrm>
          <a:prstGeom prst="rect">
            <a:avLst/>
          </a:prstGeom>
        </p:spPr>
        <p:txBody>
          <a:bodyPr wrap="square">
            <a:spAutoFit/>
          </a:bodyPr>
          <a:lstStyle/>
          <a:p>
            <a:pPr marL="342900" marR="358775" lvl="0" indent="-342900" algn="just" defTabSz="457200" rtl="0" eaLnBrk="1" fontAlgn="auto" latinLnBrk="0" hangingPunct="1">
              <a:lnSpc>
                <a:spcPct val="100000"/>
              </a:lnSpc>
              <a:spcBef>
                <a:spcPts val="1100"/>
              </a:spcBef>
              <a:spcAft>
                <a:spcPts val="0"/>
              </a:spcAft>
              <a:buClrTx/>
              <a:buSzTx/>
              <a:buFont typeface="Arial" panose="020B0604020202020204" pitchFamily="34" charset="0"/>
              <a:buChar char="•"/>
              <a:tabLst/>
              <a:defRPr/>
            </a:pP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Antarctic-specific </a:t>
            </a:r>
            <a:r>
              <a:rPr kumimoji="0" lang="en-NZ" sz="1600" b="1"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review</a:t>
            </a: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 paper on existing and new (paleo-)proxies (e.g. those being recently developed like ancient DNA). </a:t>
            </a:r>
          </a:p>
          <a:p>
            <a:pPr marL="342900" marR="358775" lvl="0" indent="-34290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Antarctic-specific </a:t>
            </a:r>
            <a:r>
              <a:rPr kumimoji="0" lang="en-NZ" sz="1600" b="1"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review</a:t>
            </a: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 paper on existing chronology methodologies and best practice for developing age models. </a:t>
            </a:r>
          </a:p>
          <a:p>
            <a:pPr marL="342900" marR="358775" lvl="0" indent="-34290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NZ" sz="1600" b="1"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Standardization of datasets</a:t>
            </a: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 protocols for proxy measurements and reporting of analytical results, including sample and data collections </a:t>
            </a:r>
          </a:p>
          <a:p>
            <a:pPr marL="342900" marR="358775" lvl="0" indent="-34290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Generate </a:t>
            </a:r>
            <a:r>
              <a:rPr kumimoji="0" lang="en-NZ" sz="1600" b="1"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interactive location map </a:t>
            </a: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of available proxy data (e.g., shapefile with metadata for </a:t>
            </a:r>
            <a:r>
              <a:rPr kumimoji="0" lang="en-NZ" sz="1600" b="0" i="1" u="none" strike="noStrike" kern="1200" cap="none" spc="0" normalizeH="0" baseline="0" noProof="0" dirty="0" err="1">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Quantarctica</a:t>
            </a: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 for different time periods; proxy catalogue) </a:t>
            </a:r>
          </a:p>
          <a:p>
            <a:pPr marL="342900" marR="358775" lvl="0" indent="-34290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NZ" sz="1600" b="1"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“Starter Kit” webpage for early career researchers </a:t>
            </a: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and cross-disciplinary researchers (including references to key publications, resources for analytical protocols, proxy calibrations and sample repositories, links to existing initiatives and how to easy access information to the variety of scales (time and space) that the proxies and/or models can address </a:t>
            </a:r>
          </a:p>
          <a:p>
            <a:pPr marL="342900" marR="358775" lvl="0" indent="-34290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Provide an </a:t>
            </a:r>
            <a:r>
              <a:rPr kumimoji="0" lang="en-NZ" sz="1600" b="1"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independent stratigraphic framework </a:t>
            </a: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for correlating paleo-environmental proxies </a:t>
            </a:r>
          </a:p>
          <a:p>
            <a:pPr marL="342900" marR="358775" lvl="0" indent="-342900" algn="just"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NZ" sz="1600" b="1"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“Most wanted” list for proxy records </a:t>
            </a:r>
            <a:r>
              <a:rPr kumimoji="0" lang="en-NZ" sz="1600" b="0" i="1"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Times New Roman" panose="02020603050405020304" pitchFamily="18" charset="0"/>
              </a:rPr>
              <a:t>highlighting which environmental data are most crucial for (i) understanding processes, (ii) parameterizing numerical models and (iii) constraining thresholds of major environmental changes, such as partial/total ice-sheet collapse and oceanographic changes.</a:t>
            </a:r>
          </a:p>
        </p:txBody>
      </p:sp>
    </p:spTree>
    <p:extLst>
      <p:ext uri="{BB962C8B-B14F-4D97-AF65-F5344CB8AC3E}">
        <p14:creationId xmlns:p14="http://schemas.microsoft.com/office/powerpoint/2010/main" val="1350400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8F9A1-1AAB-4414-863E-58D9170BC3F4}"/>
              </a:ext>
            </a:extLst>
          </p:cNvPr>
          <p:cNvSpPr>
            <a:spLocks noGrp="1"/>
          </p:cNvSpPr>
          <p:nvPr>
            <p:ph type="title"/>
          </p:nvPr>
        </p:nvSpPr>
        <p:spPr/>
        <p:txBody>
          <a:bodyPr/>
          <a:lstStyle/>
          <a:p>
            <a:r>
              <a:rPr lang="en-NZ" dirty="0"/>
              <a:t>2. Subcommittee structure (GG)</a:t>
            </a:r>
            <a:r>
              <a:rPr lang="en-NZ" i="1" dirty="0"/>
              <a:t> [2min]</a:t>
            </a:r>
            <a:endParaRPr lang="en-NZ" dirty="0"/>
          </a:p>
        </p:txBody>
      </p:sp>
      <p:sp>
        <p:nvSpPr>
          <p:cNvPr id="3" name="Content Placeholder 2">
            <a:extLst>
              <a:ext uri="{FF2B5EF4-FFF2-40B4-BE49-F238E27FC236}">
                <a16:creationId xmlns:a16="http://schemas.microsoft.com/office/drawing/2014/main" id="{0A69A39C-E629-4D72-824E-6085D5BFE6FF}"/>
              </a:ext>
            </a:extLst>
          </p:cNvPr>
          <p:cNvSpPr>
            <a:spLocks noGrp="1"/>
          </p:cNvSpPr>
          <p:nvPr>
            <p:ph idx="1"/>
          </p:nvPr>
        </p:nvSpPr>
        <p:spPr>
          <a:xfrm>
            <a:off x="2231136" y="2329962"/>
            <a:ext cx="7729728" cy="3410065"/>
          </a:xfrm>
        </p:spPr>
        <p:txBody>
          <a:bodyPr>
            <a:normAutofit fontScale="85000" lnSpcReduction="20000"/>
          </a:bodyPr>
          <a:lstStyle/>
          <a:p>
            <a:pPr marL="571500" indent="-571500">
              <a:buFont typeface="+mj-lt"/>
              <a:buAutoNum type="romanLcPeriod"/>
            </a:pPr>
            <a:r>
              <a:rPr lang="en-NZ" dirty="0"/>
              <a:t>Two to three Chairs that generally hold a two-year tenure </a:t>
            </a:r>
          </a:p>
          <a:p>
            <a:pPr marL="457200" lvl="1" indent="0">
              <a:buNone/>
            </a:pPr>
            <a:r>
              <a:rPr lang="en-NZ" dirty="0"/>
              <a:t>Self-nominated with supporting references, decided by the current Chairs</a:t>
            </a:r>
          </a:p>
          <a:p>
            <a:pPr marL="457200" lvl="1" indent="0">
              <a:buNone/>
            </a:pPr>
            <a:r>
              <a:rPr lang="en-NZ" dirty="0"/>
              <a:t>Coordinate and facilitate workstreams</a:t>
            </a:r>
          </a:p>
          <a:p>
            <a:pPr marL="571500" indent="-571500">
              <a:buFont typeface="+mj-lt"/>
              <a:buAutoNum type="romanLcPeriod"/>
            </a:pPr>
            <a:r>
              <a:rPr lang="en-NZ" dirty="0"/>
              <a:t>Workstream co-leaders (seven workstreams) </a:t>
            </a:r>
          </a:p>
          <a:p>
            <a:pPr marL="457200" lvl="1" indent="0">
              <a:buNone/>
            </a:pPr>
            <a:r>
              <a:rPr lang="en-NZ" dirty="0"/>
              <a:t>Self-nominated from within the steering group, decided by current Chairs</a:t>
            </a:r>
          </a:p>
          <a:p>
            <a:pPr marL="457200" lvl="1" indent="0">
              <a:buNone/>
            </a:pPr>
            <a:r>
              <a:rPr lang="en-NZ" dirty="0"/>
              <a:t>Responsible for more detailed coordination of specific tasks</a:t>
            </a:r>
          </a:p>
          <a:p>
            <a:pPr marL="571500" indent="-571500">
              <a:buFont typeface="+mj-lt"/>
              <a:buAutoNum type="romanLcPeriod"/>
            </a:pPr>
            <a:r>
              <a:rPr lang="en-NZ" dirty="0"/>
              <a:t>Steering group members </a:t>
            </a:r>
          </a:p>
          <a:p>
            <a:pPr marL="457200" lvl="1" indent="0">
              <a:buNone/>
            </a:pPr>
            <a:r>
              <a:rPr lang="en-NZ" dirty="0"/>
              <a:t>Self-nominating from the membership (unlimited number)</a:t>
            </a:r>
          </a:p>
          <a:p>
            <a:pPr marL="457200" lvl="1" indent="0">
              <a:buNone/>
            </a:pPr>
            <a:r>
              <a:rPr lang="en-NZ" dirty="0"/>
              <a:t>Contribute to workstreams </a:t>
            </a:r>
          </a:p>
          <a:p>
            <a:pPr marL="571500" indent="-571500">
              <a:buFont typeface="+mj-lt"/>
              <a:buAutoNum type="romanLcPeriod"/>
            </a:pPr>
            <a:r>
              <a:rPr lang="en-NZ" dirty="0"/>
              <a:t>All other members on mailing list</a:t>
            </a:r>
          </a:p>
          <a:p>
            <a:pPr marL="457200" lvl="1" indent="0">
              <a:buNone/>
            </a:pPr>
            <a:r>
              <a:rPr lang="en-NZ" dirty="0"/>
              <a:t>Updated with progress</a:t>
            </a:r>
          </a:p>
        </p:txBody>
      </p:sp>
    </p:spTree>
    <p:extLst>
      <p:ext uri="{BB962C8B-B14F-4D97-AF65-F5344CB8AC3E}">
        <p14:creationId xmlns:p14="http://schemas.microsoft.com/office/powerpoint/2010/main" val="525724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65720-3024-43DF-B2B9-0006A664237A}"/>
              </a:ext>
            </a:extLst>
          </p:cNvPr>
          <p:cNvSpPr>
            <a:spLocks noGrp="1"/>
          </p:cNvSpPr>
          <p:nvPr>
            <p:ph type="title"/>
          </p:nvPr>
        </p:nvSpPr>
        <p:spPr/>
        <p:txBody>
          <a:bodyPr>
            <a:normAutofit/>
          </a:bodyPr>
          <a:lstStyle/>
          <a:p>
            <a:r>
              <a:rPr lang="en-NZ" dirty="0"/>
              <a:t>2. Subcommittee structure (GG)</a:t>
            </a:r>
            <a:r>
              <a:rPr lang="en-NZ" i="1" dirty="0"/>
              <a:t> [2min]</a:t>
            </a:r>
            <a:r>
              <a:rPr lang="en-NZ" dirty="0"/>
              <a:t>	</a:t>
            </a:r>
          </a:p>
        </p:txBody>
      </p:sp>
      <p:sp>
        <p:nvSpPr>
          <p:cNvPr id="3" name="Content Placeholder 2">
            <a:extLst>
              <a:ext uri="{FF2B5EF4-FFF2-40B4-BE49-F238E27FC236}">
                <a16:creationId xmlns:a16="http://schemas.microsoft.com/office/drawing/2014/main" id="{3D577F1B-A5C2-4B1C-9672-0ED777F51DC8}"/>
              </a:ext>
            </a:extLst>
          </p:cNvPr>
          <p:cNvSpPr>
            <a:spLocks noGrp="1"/>
          </p:cNvSpPr>
          <p:nvPr>
            <p:ph idx="1"/>
          </p:nvPr>
        </p:nvSpPr>
        <p:spPr/>
        <p:txBody>
          <a:bodyPr/>
          <a:lstStyle/>
          <a:p>
            <a:r>
              <a:rPr lang="en-NZ" dirty="0"/>
              <a:t>Terms will not be strictly enforced</a:t>
            </a:r>
          </a:p>
          <a:p>
            <a:r>
              <a:rPr lang="en-NZ" dirty="0"/>
              <a:t>Encourage regular rotation of leaders accounting for continuity</a:t>
            </a:r>
          </a:p>
          <a:p>
            <a:r>
              <a:rPr lang="en-NZ" dirty="0"/>
              <a:t>Encourage flexible and co-leadership to reduce workload</a:t>
            </a:r>
          </a:p>
          <a:p>
            <a:r>
              <a:rPr lang="en-NZ" dirty="0"/>
              <a:t>Support pairing of ECR with Mid- Senior Researchers</a:t>
            </a:r>
          </a:p>
          <a:p>
            <a:r>
              <a:rPr lang="en-NZ" dirty="0"/>
              <a:t>In case of over subscription for roles, importance will be placed on diversity and representation </a:t>
            </a:r>
          </a:p>
          <a:p>
            <a:endParaRPr lang="en-NZ" dirty="0"/>
          </a:p>
        </p:txBody>
      </p:sp>
      <p:sp>
        <p:nvSpPr>
          <p:cNvPr id="4" name="Title 1">
            <a:extLst>
              <a:ext uri="{FF2B5EF4-FFF2-40B4-BE49-F238E27FC236}">
                <a16:creationId xmlns:a16="http://schemas.microsoft.com/office/drawing/2014/main" id="{20B5604E-D7A0-4B63-A931-C1D41A2E9F9F}"/>
              </a:ext>
            </a:extLst>
          </p:cNvPr>
          <p:cNvSpPr txBox="1">
            <a:spLocks/>
          </p:cNvSpPr>
          <p:nvPr/>
        </p:nvSpPr>
        <p:spPr>
          <a:xfrm>
            <a:off x="990600" y="5175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NZ" dirty="0"/>
          </a:p>
        </p:txBody>
      </p:sp>
    </p:spTree>
    <p:extLst>
      <p:ext uri="{BB962C8B-B14F-4D97-AF65-F5344CB8AC3E}">
        <p14:creationId xmlns:p14="http://schemas.microsoft.com/office/powerpoint/2010/main" val="1395822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46E94-B838-4CA1-8E77-3BEF1D02F004}"/>
              </a:ext>
            </a:extLst>
          </p:cNvPr>
          <p:cNvSpPr>
            <a:spLocks noGrp="1"/>
          </p:cNvSpPr>
          <p:nvPr>
            <p:ph type="title"/>
          </p:nvPr>
        </p:nvSpPr>
        <p:spPr/>
        <p:txBody>
          <a:bodyPr/>
          <a:lstStyle/>
          <a:p>
            <a:r>
              <a:rPr lang="en-NZ" dirty="0"/>
              <a:t>3. Clarify workstreams (all)</a:t>
            </a:r>
            <a:r>
              <a:rPr lang="en-NZ" i="1" dirty="0"/>
              <a:t> [15min]</a:t>
            </a:r>
            <a:endParaRPr lang="en-NZ" dirty="0"/>
          </a:p>
        </p:txBody>
      </p:sp>
      <p:sp>
        <p:nvSpPr>
          <p:cNvPr id="3" name="Content Placeholder 2">
            <a:extLst>
              <a:ext uri="{FF2B5EF4-FFF2-40B4-BE49-F238E27FC236}">
                <a16:creationId xmlns:a16="http://schemas.microsoft.com/office/drawing/2014/main" id="{7667C747-371C-47DC-9B99-6A796B2F67A8}"/>
              </a:ext>
            </a:extLst>
          </p:cNvPr>
          <p:cNvSpPr>
            <a:spLocks noGrp="1"/>
          </p:cNvSpPr>
          <p:nvPr>
            <p:ph idx="1"/>
          </p:nvPr>
        </p:nvSpPr>
        <p:spPr>
          <a:xfrm>
            <a:off x="2231136" y="2901462"/>
            <a:ext cx="7652710" cy="3183426"/>
          </a:xfrm>
        </p:spPr>
        <p:txBody>
          <a:bodyPr/>
          <a:lstStyle/>
          <a:p>
            <a:r>
              <a:rPr lang="en-NZ" dirty="0"/>
              <a:t>On Mural (open till 25</a:t>
            </a:r>
            <a:r>
              <a:rPr lang="en-NZ" baseline="30000" dirty="0"/>
              <a:t>th</a:t>
            </a:r>
            <a:r>
              <a:rPr lang="en-NZ" dirty="0"/>
              <a:t> Oct)</a:t>
            </a:r>
          </a:p>
          <a:p>
            <a:r>
              <a:rPr lang="en-NZ" dirty="0"/>
              <a:t>7 workstreams – could merge 4&amp;5</a:t>
            </a:r>
          </a:p>
          <a:p>
            <a:r>
              <a:rPr lang="en-NZ" dirty="0"/>
              <a:t>Outputs for Workstreams 4,5,6</a:t>
            </a:r>
          </a:p>
          <a:p>
            <a:pPr marL="0" indent="0">
              <a:buNone/>
            </a:pPr>
            <a:endParaRPr lang="en-NZ" dirty="0"/>
          </a:p>
        </p:txBody>
      </p:sp>
      <p:sp>
        <p:nvSpPr>
          <p:cNvPr id="4" name="Rectangle 3">
            <a:extLst>
              <a:ext uri="{FF2B5EF4-FFF2-40B4-BE49-F238E27FC236}">
                <a16:creationId xmlns:a16="http://schemas.microsoft.com/office/drawing/2014/main" id="{D9551A87-6291-4833-9FC9-16AE42763305}"/>
              </a:ext>
            </a:extLst>
          </p:cNvPr>
          <p:cNvSpPr/>
          <p:nvPr/>
        </p:nvSpPr>
        <p:spPr>
          <a:xfrm>
            <a:off x="2154117" y="4413259"/>
            <a:ext cx="7729728" cy="2031325"/>
          </a:xfrm>
          <a:prstGeom prst="rect">
            <a:avLst/>
          </a:prstGeom>
        </p:spPr>
        <p:txBody>
          <a:bodyPr wrap="square">
            <a:spAutoFit/>
          </a:bodyPr>
          <a:lstStyle/>
          <a:p>
            <a:pPr marL="342900" marR="358775" lvl="0" indent="-342900" algn="just">
              <a:spcBef>
                <a:spcPts val="1100"/>
              </a:spcBef>
              <a:spcAft>
                <a:spcPts val="0"/>
              </a:spcAft>
              <a:buFont typeface="+mj-lt"/>
              <a:buAutoNum type="arabicPeriod"/>
            </a:pPr>
            <a:r>
              <a:rPr lang="en-NZ" sz="1400" i="1" dirty="0">
                <a:latin typeface="Arial" panose="020B0604020202020204" pitchFamily="34" charset="0"/>
                <a:ea typeface="Times New Roman" panose="02020603050405020304" pitchFamily="18" charset="0"/>
                <a:cs typeface="Times New Roman" panose="02020603050405020304" pitchFamily="18" charset="0"/>
              </a:rPr>
              <a:t>Identify paleo-proxies (what and where) needed by modelers</a:t>
            </a:r>
          </a:p>
          <a:p>
            <a:pPr marL="342900" marR="358775" lvl="0" indent="-342900" algn="just">
              <a:spcAft>
                <a:spcPts val="0"/>
              </a:spcAft>
              <a:buFont typeface="+mj-lt"/>
              <a:buAutoNum type="arabicPeriod"/>
            </a:pPr>
            <a:r>
              <a:rPr lang="en-NZ" sz="1400" i="1" dirty="0">
                <a:latin typeface="Arial" panose="020B0604020202020204" pitchFamily="34" charset="0"/>
                <a:ea typeface="Times New Roman" panose="02020603050405020304" pitchFamily="18" charset="0"/>
                <a:cs typeface="Times New Roman" panose="02020603050405020304" pitchFamily="18" charset="0"/>
              </a:rPr>
              <a:t>Define the gaps in geographical areas, time periods and proxy understanding </a:t>
            </a:r>
          </a:p>
          <a:p>
            <a:pPr marL="342900" marR="358775" lvl="0" indent="-342900" algn="just">
              <a:spcAft>
                <a:spcPts val="0"/>
              </a:spcAft>
              <a:buFont typeface="+mj-lt"/>
              <a:buAutoNum type="arabicPeriod"/>
            </a:pPr>
            <a:r>
              <a:rPr lang="en-NZ" sz="1400" i="1" dirty="0">
                <a:latin typeface="Arial" panose="020B0604020202020204" pitchFamily="34" charset="0"/>
                <a:ea typeface="Times New Roman" panose="02020603050405020304" pitchFamily="18" charset="0"/>
                <a:cs typeface="Times New Roman" panose="02020603050405020304" pitchFamily="18" charset="0"/>
              </a:rPr>
              <a:t>Improve the accuracy of existing proxies and develop new precise proxies</a:t>
            </a:r>
          </a:p>
          <a:p>
            <a:pPr marL="342900" marR="358775" lvl="0" indent="-342900" algn="just">
              <a:spcAft>
                <a:spcPts val="0"/>
              </a:spcAft>
              <a:buFont typeface="+mj-lt"/>
              <a:buAutoNum type="arabicPeriod"/>
            </a:pPr>
            <a:r>
              <a:rPr lang="en-NZ" sz="1400" i="1" dirty="0">
                <a:latin typeface="Arial" panose="020B0604020202020204" pitchFamily="34" charset="0"/>
                <a:ea typeface="Times New Roman" panose="02020603050405020304" pitchFamily="18" charset="0"/>
                <a:cs typeface="Times New Roman" panose="02020603050405020304" pitchFamily="18" charset="0"/>
              </a:rPr>
              <a:t>Collate and document dating methods, technique uncertainty and environments they can be applied.</a:t>
            </a:r>
          </a:p>
          <a:p>
            <a:pPr marL="342900" marR="358775" lvl="0" indent="-342900" algn="just">
              <a:spcAft>
                <a:spcPts val="0"/>
              </a:spcAft>
              <a:buFont typeface="+mj-lt"/>
              <a:buAutoNum type="arabicPeriod"/>
            </a:pPr>
            <a:r>
              <a:rPr lang="en-NZ" sz="1400" i="1" dirty="0">
                <a:latin typeface="Arial" panose="020B0604020202020204" pitchFamily="34" charset="0"/>
                <a:ea typeface="Times New Roman" panose="02020603050405020304" pitchFamily="18" charset="0"/>
                <a:cs typeface="Times New Roman" panose="02020603050405020304" pitchFamily="18" charset="0"/>
              </a:rPr>
              <a:t>Undertake a confidence assessment of the dating methods with guidelines for calculating the propagation of uncertainties. </a:t>
            </a:r>
          </a:p>
          <a:p>
            <a:pPr marL="342900" marR="358775" lvl="0" indent="-342900" algn="just">
              <a:spcAft>
                <a:spcPts val="0"/>
              </a:spcAft>
              <a:buFont typeface="+mj-lt"/>
              <a:buAutoNum type="arabicPeriod"/>
            </a:pPr>
            <a:r>
              <a:rPr lang="en-NZ" sz="1400" i="1" dirty="0">
                <a:latin typeface="Arial" panose="020B0604020202020204" pitchFamily="34" charset="0"/>
                <a:ea typeface="Times New Roman" panose="02020603050405020304" pitchFamily="18" charset="0"/>
                <a:cs typeface="Times New Roman" panose="02020603050405020304" pitchFamily="18" charset="0"/>
              </a:rPr>
              <a:t>Form a ‘best practice’ for developing age models, </a:t>
            </a:r>
          </a:p>
          <a:p>
            <a:pPr marL="342900" marR="358775" lvl="0" indent="-342900" algn="just">
              <a:spcAft>
                <a:spcPts val="0"/>
              </a:spcAft>
              <a:buFont typeface="+mj-lt"/>
              <a:buAutoNum type="arabicPeriod"/>
            </a:pPr>
            <a:r>
              <a:rPr lang="en-NZ" sz="1400" i="1" dirty="0">
                <a:latin typeface="Arial" panose="020B0604020202020204" pitchFamily="34" charset="0"/>
                <a:ea typeface="Times New Roman" panose="02020603050405020304" pitchFamily="18" charset="0"/>
                <a:cs typeface="Times New Roman" panose="02020603050405020304" pitchFamily="18" charset="0"/>
              </a:rPr>
              <a:t>Investigate a framework to collate all </a:t>
            </a:r>
            <a:r>
              <a:rPr lang="en-NZ" sz="1400" i="1" dirty="0" err="1">
                <a:latin typeface="Arial" panose="020B0604020202020204" pitchFamily="34" charset="0"/>
                <a:ea typeface="Times New Roman" panose="02020603050405020304" pitchFamily="18" charset="0"/>
                <a:cs typeface="Times New Roman" panose="02020603050405020304" pitchFamily="18" charset="0"/>
              </a:rPr>
              <a:t>chronostratigraphy</a:t>
            </a:r>
            <a:r>
              <a:rPr lang="en-NZ" sz="1400" i="1" dirty="0">
                <a:latin typeface="Arial" panose="020B0604020202020204" pitchFamily="34" charset="0"/>
                <a:ea typeface="Times New Roman" panose="02020603050405020304" pitchFamily="18" charset="0"/>
                <a:cs typeface="Times New Roman" panose="02020603050405020304" pitchFamily="18" charset="0"/>
              </a:rPr>
              <a:t> (sediment and ice)</a:t>
            </a:r>
          </a:p>
        </p:txBody>
      </p:sp>
      <p:sp>
        <p:nvSpPr>
          <p:cNvPr id="5" name="Rectangle 1">
            <a:extLst>
              <a:ext uri="{FF2B5EF4-FFF2-40B4-BE49-F238E27FC236}">
                <a16:creationId xmlns:a16="http://schemas.microsoft.com/office/drawing/2014/main" id="{34D2CA0F-3E9E-4D4C-A751-7F21A21F78B2}"/>
              </a:ext>
            </a:extLst>
          </p:cNvPr>
          <p:cNvSpPr>
            <a:spLocks noChangeArrowheads="1"/>
          </p:cNvSpPr>
          <p:nvPr/>
        </p:nvSpPr>
        <p:spPr bwMode="auto">
          <a:xfrm>
            <a:off x="1635370" y="2444741"/>
            <a:ext cx="10691446"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NZ"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hlinkClick r:id="rId2"/>
              </a:rPr>
              <a:t>https://app.mural.co/t/gnslara0192/m/gnslara0192/1633233113201/e35f59efecd5683a0233a600f43ba495e7045ad9?sender=ggrant5238</a:t>
            </a:r>
            <a:r>
              <a:rPr kumimoji="0" lang="en-NZ" altLang="en-US" sz="11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 </a:t>
            </a:r>
            <a:endParaRPr kumimoji="0" lang="en-NZ"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82340766"/>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338</TotalTime>
  <Words>1377</Words>
  <Application>Microsoft Office PowerPoint</Application>
  <PresentationFormat>Widescreen</PresentationFormat>
  <Paragraphs>190</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Gill Sans MT</vt:lpstr>
      <vt:lpstr>Parcel</vt:lpstr>
      <vt:lpstr>INSTANT (SCAR) Programme Theme 1: Atmosphere-ocean-ice interactions Subcommittee 3: Southern Ocean- Antarctic  chronology and environmental proxies (SOACEP) </vt:lpstr>
      <vt:lpstr>Agenda</vt:lpstr>
      <vt:lpstr>1. Brief introductions (Georgia, Isabel, Laura) [5min]</vt:lpstr>
      <vt:lpstr>2. SOACEP subcommittee (IS/LD) [8min]</vt:lpstr>
      <vt:lpstr>2. SOACEP subcommittee (IS/LD) [8min]</vt:lpstr>
      <vt:lpstr>2. SOACEP subcommittee (IS/LD) [8min]</vt:lpstr>
      <vt:lpstr>2. Subcommittee structure (GG) [2min]</vt:lpstr>
      <vt:lpstr>2. Subcommittee structure (GG) [2min] </vt:lpstr>
      <vt:lpstr>3. Clarify workstreams (all) [15min]</vt:lpstr>
      <vt:lpstr>4. Nominate workstream leaders (all) [10min] </vt:lpstr>
      <vt:lpstr>5. Define first steps and requirements of workplan (all) [15min]</vt:lpstr>
      <vt:lpstr>6. Next steps (GG/IS/LD) [5min]</vt:lpstr>
      <vt:lpstr>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INSTANT (SCAR) Programme Theme 1: Atmosphere-ocean-ice interactions Subcommittee 3: Southern Ocean- Antarctic  chronology and environmental proxies (SOACEP)</dc:title>
  <dc:creator>Georgia Grant</dc:creator>
  <cp:lastModifiedBy>Georgia Grant</cp:lastModifiedBy>
  <cp:revision>13</cp:revision>
  <dcterms:created xsi:type="dcterms:W3CDTF">2021-10-12T01:36:06Z</dcterms:created>
  <dcterms:modified xsi:type="dcterms:W3CDTF">2021-10-12T21:17:43Z</dcterms:modified>
</cp:coreProperties>
</file>